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41" r:id="rId1"/>
  </p:sldMasterIdLst>
  <p:sldIdLst>
    <p:sldId id="256" r:id="rId2"/>
    <p:sldId id="257" r:id="rId3"/>
    <p:sldId id="265" r:id="rId4"/>
    <p:sldId id="258" r:id="rId5"/>
    <p:sldId id="266" r:id="rId6"/>
    <p:sldId id="259" r:id="rId7"/>
    <p:sldId id="267" r:id="rId8"/>
    <p:sldId id="278" r:id="rId9"/>
    <p:sldId id="279" r:id="rId10"/>
    <p:sldId id="260" r:id="rId11"/>
    <p:sldId id="268" r:id="rId12"/>
    <p:sldId id="269" r:id="rId13"/>
    <p:sldId id="270" r:id="rId14"/>
    <p:sldId id="271" r:id="rId15"/>
    <p:sldId id="261" r:id="rId16"/>
    <p:sldId id="262" r:id="rId17"/>
    <p:sldId id="272" r:id="rId18"/>
    <p:sldId id="273" r:id="rId19"/>
    <p:sldId id="274" r:id="rId20"/>
    <p:sldId id="275" r:id="rId21"/>
    <p:sldId id="263" r:id="rId22"/>
    <p:sldId id="276" r:id="rId23"/>
    <p:sldId id="264" r:id="rId2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53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t>9/21/2021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52414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9/21/2021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40691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04900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72510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03305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9/21/2021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27361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9/21/2021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91705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48A87A34-81AB-432B-8DAE-1953F412C126}" type="datetimeFigureOut">
              <a:rPr lang="en-US" smtClean="0"/>
              <a:t>9/21/2021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704007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48A87A34-81AB-432B-8DAE-1953F412C126}" type="datetimeFigureOut">
              <a:rPr lang="en-US" smtClean="0"/>
              <a:t>9/21/2021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24738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07110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83018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9/21/2021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36614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9/21/2021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56716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9/21/2021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2861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9/21/2021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30328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9/21/2021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86582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9/21/2021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89403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9/21/2021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1580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2" r:id="rId1"/>
    <p:sldLayoutId id="2147483743" r:id="rId2"/>
    <p:sldLayoutId id="2147483744" r:id="rId3"/>
    <p:sldLayoutId id="2147483745" r:id="rId4"/>
    <p:sldLayoutId id="2147483746" r:id="rId5"/>
    <p:sldLayoutId id="2147483747" r:id="rId6"/>
    <p:sldLayoutId id="2147483748" r:id="rId7"/>
    <p:sldLayoutId id="2147483749" r:id="rId8"/>
    <p:sldLayoutId id="2147483750" r:id="rId9"/>
    <p:sldLayoutId id="2147483751" r:id="rId10"/>
    <p:sldLayoutId id="2147483752" r:id="rId11"/>
    <p:sldLayoutId id="2147483753" r:id="rId12"/>
    <p:sldLayoutId id="2147483754" r:id="rId13"/>
    <p:sldLayoutId id="2147483755" r:id="rId14"/>
    <p:sldLayoutId id="2147483756" r:id="rId15"/>
    <p:sldLayoutId id="2147483757" r:id="rId16"/>
    <p:sldLayoutId id="2147483758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Auditing 1  </a:t>
            </a:r>
            <a:br>
              <a:rPr lang="en-US" dirty="0" smtClean="0"/>
            </a:br>
            <a:r>
              <a:rPr lang="en-US" dirty="0" err="1" smtClean="0"/>
              <a:t>Jasa</a:t>
            </a:r>
            <a:r>
              <a:rPr lang="en-US" dirty="0" smtClean="0"/>
              <a:t> </a:t>
            </a:r>
            <a:r>
              <a:rPr lang="en-US" dirty="0" err="1" smtClean="0"/>
              <a:t>jasa</a:t>
            </a:r>
            <a:r>
              <a:rPr lang="en-US" dirty="0" smtClean="0"/>
              <a:t> </a:t>
            </a:r>
            <a:r>
              <a:rPr lang="en-US" dirty="0" err="1" smtClean="0"/>
              <a:t>akuntan</a:t>
            </a:r>
            <a:r>
              <a:rPr lang="en-US" dirty="0" smtClean="0"/>
              <a:t> </a:t>
            </a:r>
            <a:r>
              <a:rPr lang="en-US" dirty="0" err="1" smtClean="0"/>
              <a:t>publik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Lim </a:t>
            </a:r>
            <a:r>
              <a:rPr lang="en-US" dirty="0" err="1" smtClean="0"/>
              <a:t>hendra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2774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Audit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unsur</a:t>
            </a:r>
            <a:r>
              <a:rPr lang="en-US" dirty="0" smtClean="0"/>
              <a:t> </a:t>
            </a:r>
            <a:r>
              <a:rPr lang="en-US" dirty="0" err="1" smtClean="0"/>
              <a:t>penugasan</a:t>
            </a:r>
            <a:r>
              <a:rPr lang="en-US" dirty="0" smtClean="0"/>
              <a:t> </a:t>
            </a:r>
            <a:r>
              <a:rPr lang="en-US" dirty="0" err="1" smtClean="0"/>
              <a:t>asuran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Ada lima </a:t>
            </a:r>
            <a:r>
              <a:rPr lang="en-US" dirty="0" err="1" smtClean="0"/>
              <a:t>unsur</a:t>
            </a:r>
            <a:r>
              <a:rPr lang="en-US" dirty="0" smtClean="0"/>
              <a:t> </a:t>
            </a:r>
            <a:r>
              <a:rPr lang="en-US" dirty="0" err="1" smtClean="0"/>
              <a:t>penugasan</a:t>
            </a:r>
            <a:r>
              <a:rPr lang="en-US" dirty="0" smtClean="0"/>
              <a:t> </a:t>
            </a:r>
            <a:r>
              <a:rPr lang="en-US" dirty="0" err="1" smtClean="0"/>
              <a:t>asurans</a:t>
            </a:r>
            <a:r>
              <a:rPr lang="en-US" dirty="0" smtClean="0"/>
              <a:t>, </a:t>
            </a:r>
            <a:r>
              <a:rPr lang="en-US" dirty="0" err="1" smtClean="0"/>
              <a:t>yakni</a:t>
            </a:r>
            <a:r>
              <a:rPr lang="en-US" dirty="0" smtClean="0"/>
              <a:t>:</a:t>
            </a:r>
          </a:p>
          <a:p>
            <a:pPr marL="457200" indent="-457200">
              <a:buAutoNum type="alphaLcPeriod"/>
            </a:pPr>
            <a:r>
              <a:rPr lang="en-US" dirty="0" err="1" smtClean="0"/>
              <a:t>Hubungan</a:t>
            </a:r>
            <a:r>
              <a:rPr lang="en-US" dirty="0" smtClean="0"/>
              <a:t> tripartite (a three party relationship)</a:t>
            </a:r>
          </a:p>
          <a:p>
            <a:pPr marL="457200" indent="-457200">
              <a:buAutoNum type="alphaLcPeriod"/>
            </a:pPr>
            <a:r>
              <a:rPr lang="en-US" dirty="0" err="1" smtClean="0"/>
              <a:t>Pokok</a:t>
            </a:r>
            <a:r>
              <a:rPr lang="en-US" dirty="0" smtClean="0"/>
              <a:t> </a:t>
            </a:r>
            <a:r>
              <a:rPr lang="en-US" dirty="0" err="1" smtClean="0"/>
              <a:t>tugas</a:t>
            </a:r>
            <a:r>
              <a:rPr lang="en-US" dirty="0" smtClean="0"/>
              <a:t> (A subject matter)</a:t>
            </a:r>
          </a:p>
          <a:p>
            <a:pPr marL="457200" indent="-457200">
              <a:buAutoNum type="alphaLcPeriod"/>
            </a:pPr>
            <a:r>
              <a:rPr lang="en-US" dirty="0" err="1" smtClean="0"/>
              <a:t>Kriteria</a:t>
            </a:r>
            <a:r>
              <a:rPr lang="en-US" dirty="0" smtClean="0"/>
              <a:t> (Criteria)</a:t>
            </a:r>
          </a:p>
          <a:p>
            <a:pPr marL="457200" indent="-457200">
              <a:buAutoNum type="alphaLcPeriod"/>
            </a:pPr>
            <a:r>
              <a:rPr lang="en-US" dirty="0" err="1" smtClean="0"/>
              <a:t>Bukti</a:t>
            </a:r>
            <a:r>
              <a:rPr lang="en-US" dirty="0" smtClean="0"/>
              <a:t> (Evidence)</a:t>
            </a:r>
          </a:p>
          <a:p>
            <a:pPr marL="457200" indent="-457200">
              <a:buAutoNum type="alphaLcPeriod"/>
            </a:pPr>
            <a:r>
              <a:rPr lang="en-US" dirty="0" err="1" smtClean="0"/>
              <a:t>Laporan</a:t>
            </a:r>
            <a:r>
              <a:rPr lang="en-US" dirty="0" smtClean="0"/>
              <a:t> </a:t>
            </a:r>
            <a:r>
              <a:rPr lang="en-US" dirty="0" err="1" smtClean="0"/>
              <a:t>asurans</a:t>
            </a:r>
            <a:r>
              <a:rPr lang="en-US" dirty="0" smtClean="0"/>
              <a:t> (An assurance report)</a:t>
            </a:r>
          </a:p>
          <a:p>
            <a:pPr marL="0" indent="0">
              <a:buNone/>
            </a:pPr>
            <a:r>
              <a:rPr lang="en-US" dirty="0" smtClean="0"/>
              <a:t>Audit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salah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penugasn</a:t>
            </a:r>
            <a:r>
              <a:rPr lang="en-US" dirty="0" smtClean="0"/>
              <a:t> </a:t>
            </a:r>
            <a:r>
              <a:rPr lang="en-US" dirty="0" err="1" smtClean="0"/>
              <a:t>asurans</a:t>
            </a:r>
            <a:r>
              <a:rPr lang="en-US" dirty="0" smtClean="0"/>
              <a:t>.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, </a:t>
            </a:r>
            <a:r>
              <a:rPr lang="en-US" dirty="0" err="1" smtClean="0"/>
              <a:t>kelima</a:t>
            </a:r>
            <a:r>
              <a:rPr lang="en-US" dirty="0" smtClean="0"/>
              <a:t> </a:t>
            </a:r>
            <a:r>
              <a:rPr lang="en-US" dirty="0" err="1" smtClean="0"/>
              <a:t>unsur</a:t>
            </a:r>
            <a:r>
              <a:rPr lang="en-US" dirty="0" smtClean="0"/>
              <a:t> </a:t>
            </a:r>
            <a:r>
              <a:rPr lang="en-US" dirty="0" err="1" smtClean="0"/>
              <a:t>penugasan</a:t>
            </a:r>
            <a:r>
              <a:rPr lang="en-US" dirty="0" smtClean="0"/>
              <a:t> </a:t>
            </a:r>
            <a:r>
              <a:rPr lang="en-US" dirty="0" err="1" smtClean="0"/>
              <a:t>asurans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diterapkan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penugasan</a:t>
            </a:r>
            <a:r>
              <a:rPr lang="en-US" dirty="0" smtClean="0"/>
              <a:t> audit.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0936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Hubunga</a:t>
            </a:r>
            <a:r>
              <a:rPr lang="en-US" dirty="0" smtClean="0"/>
              <a:t> </a:t>
            </a:r>
            <a:r>
              <a:rPr lang="en-US" dirty="0" err="1" smtClean="0"/>
              <a:t>tripartit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perikatan</a:t>
            </a:r>
            <a:r>
              <a:rPr lang="en-US" dirty="0" smtClean="0"/>
              <a:t> </a:t>
            </a:r>
            <a:r>
              <a:rPr lang="en-US" dirty="0" err="1" smtClean="0"/>
              <a:t>asurans</a:t>
            </a:r>
            <a:r>
              <a:rPr lang="en-US" dirty="0" smtClean="0"/>
              <a:t> </a:t>
            </a:r>
            <a:r>
              <a:rPr lang="en-US" dirty="0" err="1" smtClean="0"/>
              <a:t>melibatkan</a:t>
            </a:r>
            <a:r>
              <a:rPr lang="en-US" dirty="0" smtClean="0"/>
              <a:t> </a:t>
            </a:r>
            <a:r>
              <a:rPr lang="en-US" dirty="0" err="1" smtClean="0"/>
              <a:t>tiga</a:t>
            </a:r>
            <a:r>
              <a:rPr lang="en-US" dirty="0" smtClean="0"/>
              <a:t> </a:t>
            </a:r>
            <a:r>
              <a:rPr lang="en-US" dirty="0" err="1" smtClean="0"/>
              <a:t>pihak</a:t>
            </a:r>
            <a:r>
              <a:rPr lang="en-US" dirty="0" smtClean="0"/>
              <a:t>, </a:t>
            </a:r>
            <a:r>
              <a:rPr lang="en-US" dirty="0" err="1" smtClean="0"/>
              <a:t>yaiut</a:t>
            </a:r>
            <a:r>
              <a:rPr lang="en-US" dirty="0" smtClean="0"/>
              <a:t>:</a:t>
            </a:r>
          </a:p>
          <a:p>
            <a:pPr marL="457200" indent="-457200">
              <a:buAutoNum type="alphaLcPeriod"/>
            </a:pPr>
            <a:r>
              <a:rPr lang="en-US" dirty="0" err="1" smtClean="0"/>
              <a:t>Praktisi</a:t>
            </a:r>
            <a:r>
              <a:rPr lang="en-US" dirty="0" smtClean="0"/>
              <a:t> (Auditor)</a:t>
            </a:r>
          </a:p>
          <a:p>
            <a:pPr marL="457200" indent="-457200">
              <a:buAutoNum type="alphaLcPeriod"/>
            </a:pPr>
            <a:r>
              <a:rPr lang="en-US" dirty="0" err="1" smtClean="0"/>
              <a:t>Penanggung</a:t>
            </a:r>
            <a:r>
              <a:rPr lang="en-US" dirty="0" smtClean="0"/>
              <a:t> </a:t>
            </a:r>
            <a:r>
              <a:rPr lang="en-US" dirty="0" err="1" smtClean="0"/>
              <a:t>jawab</a:t>
            </a:r>
            <a:r>
              <a:rPr lang="en-US" dirty="0" smtClean="0"/>
              <a:t> (</a:t>
            </a:r>
            <a:r>
              <a:rPr lang="en-US" dirty="0" err="1" smtClean="0"/>
              <a:t>Manajemen</a:t>
            </a:r>
            <a:r>
              <a:rPr lang="en-US" dirty="0" smtClean="0"/>
              <a:t>)</a:t>
            </a:r>
          </a:p>
          <a:p>
            <a:pPr marL="457200" indent="-457200">
              <a:buAutoNum type="alphaLcPeriod"/>
            </a:pPr>
            <a:r>
              <a:rPr lang="en-US" dirty="0" err="1" smtClean="0"/>
              <a:t>Pengguna</a:t>
            </a:r>
            <a:r>
              <a:rPr lang="en-US" dirty="0" smtClean="0"/>
              <a:t> yang </a:t>
            </a:r>
            <a:r>
              <a:rPr lang="en-US" dirty="0" err="1" smtClean="0"/>
              <a:t>dituju</a:t>
            </a:r>
            <a:r>
              <a:rPr lang="en-US" dirty="0" smtClean="0"/>
              <a:t> (bank, investor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dirjen</a:t>
            </a:r>
            <a:r>
              <a:rPr lang="en-US" dirty="0" smtClean="0"/>
              <a:t> </a:t>
            </a:r>
            <a:r>
              <a:rPr lang="en-US" dirty="0" err="1" smtClean="0"/>
              <a:t>pajak</a:t>
            </a:r>
            <a:r>
              <a:rPr lang="en-US" dirty="0" smtClean="0"/>
              <a:t>)</a:t>
            </a:r>
          </a:p>
          <a:p>
            <a:pPr marL="457200" indent="-457200">
              <a:buAutoNum type="alphaLcPeriod"/>
            </a:pPr>
            <a:endParaRPr lang="en-US" dirty="0"/>
          </a:p>
          <a:p>
            <a:pPr marL="457200" indent="-457200">
              <a:buAutoNum type="alphaL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55717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Pokok</a:t>
            </a:r>
            <a:r>
              <a:rPr lang="en-US" dirty="0" smtClean="0"/>
              <a:t> </a:t>
            </a:r>
            <a:r>
              <a:rPr lang="en-US" dirty="0" err="1" smtClean="0"/>
              <a:t>tugas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Pokok</a:t>
            </a:r>
            <a:r>
              <a:rPr lang="en-US" dirty="0" smtClean="0"/>
              <a:t> </a:t>
            </a:r>
            <a:r>
              <a:rPr lang="en-US" dirty="0" err="1" smtClean="0"/>
              <a:t>penugasan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penugasan</a:t>
            </a:r>
            <a:r>
              <a:rPr lang="en-US" dirty="0" smtClean="0"/>
              <a:t> </a:t>
            </a:r>
            <a:r>
              <a:rPr lang="en-US" dirty="0" err="1" smtClean="0"/>
              <a:t>asurans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berupa</a:t>
            </a:r>
            <a:r>
              <a:rPr lang="en-US" dirty="0" smtClean="0"/>
              <a:t>:</a:t>
            </a:r>
          </a:p>
          <a:p>
            <a:pPr marL="457200" indent="-457200">
              <a:buAutoNum type="alphaLcPeriod"/>
            </a:pPr>
            <a:r>
              <a:rPr lang="en-US" dirty="0" err="1" smtClean="0"/>
              <a:t>Kinerja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kondisi</a:t>
            </a:r>
            <a:r>
              <a:rPr lang="en-US" dirty="0" smtClean="0"/>
              <a:t> keuangan </a:t>
            </a:r>
          </a:p>
          <a:p>
            <a:pPr marL="457200" indent="-457200">
              <a:buAutoNum type="alphaLcPeriod"/>
            </a:pPr>
            <a:r>
              <a:rPr lang="en-US" dirty="0" err="1" smtClean="0"/>
              <a:t>Kinerja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kondisi</a:t>
            </a:r>
            <a:r>
              <a:rPr lang="en-US" dirty="0" smtClean="0"/>
              <a:t> non keuangan  (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kinerja</a:t>
            </a:r>
            <a:r>
              <a:rPr lang="en-US" dirty="0" smtClean="0"/>
              <a:t> </a:t>
            </a:r>
            <a:r>
              <a:rPr lang="en-US" dirty="0" err="1" smtClean="0"/>
              <a:t>entitas</a:t>
            </a:r>
            <a:r>
              <a:rPr lang="en-US" dirty="0" smtClean="0"/>
              <a:t>)</a:t>
            </a:r>
          </a:p>
          <a:p>
            <a:pPr marL="457200" indent="-457200">
              <a:buAutoNum type="alphaLcPeriod"/>
            </a:pPr>
            <a:r>
              <a:rPr lang="en-US" dirty="0" err="1" smtClean="0"/>
              <a:t>Ciri</a:t>
            </a:r>
            <a:r>
              <a:rPr lang="en-US" dirty="0" smtClean="0"/>
              <a:t> </a:t>
            </a:r>
            <a:r>
              <a:rPr lang="en-US" dirty="0" err="1" smtClean="0"/>
              <a:t>fisik</a:t>
            </a:r>
            <a:r>
              <a:rPr lang="en-US" dirty="0" smtClean="0"/>
              <a:t> (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kapasitas</a:t>
            </a:r>
            <a:r>
              <a:rPr lang="en-US" dirty="0" smtClean="0"/>
              <a:t> </a:t>
            </a:r>
            <a:r>
              <a:rPr lang="en-US" dirty="0" err="1" smtClean="0"/>
              <a:t>pabrik</a:t>
            </a:r>
            <a:r>
              <a:rPr lang="en-US" dirty="0" smtClean="0"/>
              <a:t>)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pokok</a:t>
            </a:r>
            <a:r>
              <a:rPr lang="en-US" dirty="0" smtClean="0"/>
              <a:t> </a:t>
            </a:r>
            <a:r>
              <a:rPr lang="en-US" dirty="0" err="1" smtClean="0"/>
              <a:t>tugas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berupa</a:t>
            </a:r>
            <a:r>
              <a:rPr lang="en-US" dirty="0" smtClean="0"/>
              <a:t> </a:t>
            </a:r>
            <a:r>
              <a:rPr lang="en-US" dirty="0" err="1" smtClean="0"/>
              <a:t>dokumen</a:t>
            </a:r>
            <a:r>
              <a:rPr lang="en-US" dirty="0" smtClean="0"/>
              <a:t> </a:t>
            </a:r>
            <a:r>
              <a:rPr lang="en-US" dirty="0" err="1" smtClean="0"/>
              <a:t>spesifikasi</a:t>
            </a:r>
            <a:r>
              <a:rPr lang="en-US" dirty="0" smtClean="0"/>
              <a:t>.</a:t>
            </a:r>
          </a:p>
          <a:p>
            <a:pPr marL="457200" indent="-457200">
              <a:buAutoNum type="alphaLcPeriod"/>
            </a:pP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proses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pengendalian</a:t>
            </a:r>
            <a:r>
              <a:rPr lang="en-US" dirty="0" smtClean="0"/>
              <a:t> internal </a:t>
            </a:r>
            <a:r>
              <a:rPr lang="en-US" dirty="0" err="1" smtClean="0"/>
              <a:t>entitas</a:t>
            </a:r>
            <a:endParaRPr lang="en-US" dirty="0" smtClean="0"/>
          </a:p>
          <a:p>
            <a:pPr marL="457200" indent="-457200">
              <a:buAutoNum type="alphaLcPeriod"/>
            </a:pPr>
            <a:r>
              <a:rPr lang="en-US" dirty="0" err="1" smtClean="0"/>
              <a:t>Perilaku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tata</a:t>
            </a:r>
            <a:r>
              <a:rPr lang="en-US" dirty="0" smtClean="0"/>
              <a:t> </a:t>
            </a:r>
            <a:r>
              <a:rPr lang="en-US" dirty="0" err="1" smtClean="0"/>
              <a:t>kelola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.</a:t>
            </a:r>
          </a:p>
          <a:p>
            <a:pPr marL="457200" indent="-457200">
              <a:buAutoNum type="alphaL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27140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Kriteria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Kriteria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penugasan</a:t>
            </a:r>
            <a:r>
              <a:rPr lang="en-US" dirty="0" smtClean="0"/>
              <a:t> </a:t>
            </a:r>
            <a:r>
              <a:rPr lang="en-US" dirty="0" err="1" smtClean="0"/>
              <a:t>asurans</a:t>
            </a:r>
            <a:r>
              <a:rPr lang="en-US" dirty="0" smtClean="0"/>
              <a:t>,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tolak</a:t>
            </a:r>
            <a:r>
              <a:rPr lang="en-US" dirty="0" smtClean="0"/>
              <a:t> </a:t>
            </a:r>
            <a:r>
              <a:rPr lang="en-US" dirty="0" err="1" smtClean="0"/>
              <a:t>ukur</a:t>
            </a:r>
            <a:r>
              <a:rPr lang="en-US" dirty="0" smtClean="0"/>
              <a:t> (benchmarks) yang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mengevaluasi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mengukur</a:t>
            </a:r>
            <a:r>
              <a:rPr lang="en-US" dirty="0" smtClean="0"/>
              <a:t> </a:t>
            </a:r>
            <a:r>
              <a:rPr lang="en-US" dirty="0" err="1" smtClean="0"/>
              <a:t>pokok</a:t>
            </a:r>
            <a:r>
              <a:rPr lang="en-US" dirty="0" smtClean="0"/>
              <a:t> </a:t>
            </a:r>
            <a:r>
              <a:rPr lang="en-US" dirty="0" err="1" smtClean="0"/>
              <a:t>tugas</a:t>
            </a:r>
            <a:r>
              <a:rPr lang="en-US" dirty="0" smtClean="0"/>
              <a:t>, </a:t>
            </a:r>
            <a:r>
              <a:rPr lang="en-US" dirty="0" err="1" smtClean="0"/>
              <a:t>termasuk</a:t>
            </a:r>
            <a:r>
              <a:rPr lang="en-US" dirty="0" smtClean="0"/>
              <a:t> </a:t>
            </a:r>
            <a:r>
              <a:rPr lang="en-US" dirty="0" err="1" smtClean="0"/>
              <a:t>tolak</a:t>
            </a:r>
            <a:r>
              <a:rPr lang="en-US" dirty="0" smtClean="0"/>
              <a:t> </a:t>
            </a:r>
            <a:r>
              <a:rPr lang="en-US" dirty="0" err="1" smtClean="0"/>
              <a:t>ukur</a:t>
            </a:r>
            <a:r>
              <a:rPr lang="en-US" dirty="0" smtClean="0"/>
              <a:t> </a:t>
            </a:r>
            <a:r>
              <a:rPr lang="en-US" dirty="0" err="1" smtClean="0"/>
              <a:t>penyajian</a:t>
            </a:r>
            <a:r>
              <a:rPr lang="en-US" dirty="0" smtClean="0"/>
              <a:t> </a:t>
            </a:r>
            <a:r>
              <a:rPr lang="en-US" dirty="0" err="1" smtClean="0"/>
              <a:t>dna</a:t>
            </a:r>
            <a:r>
              <a:rPr lang="en-US" dirty="0" smtClean="0"/>
              <a:t> </a:t>
            </a:r>
            <a:r>
              <a:rPr lang="en-US" dirty="0" err="1" smtClean="0"/>
              <a:t>pengungkapan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penugasan</a:t>
            </a:r>
            <a:r>
              <a:rPr lang="en-US" dirty="0" smtClean="0"/>
              <a:t> audit </a:t>
            </a:r>
            <a:r>
              <a:rPr lang="en-US" dirty="0" err="1" smtClean="0"/>
              <a:t>kriteria</a:t>
            </a:r>
            <a:r>
              <a:rPr lang="en-US" dirty="0" smtClean="0"/>
              <a:t> yang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standar</a:t>
            </a:r>
            <a:r>
              <a:rPr lang="en-US" dirty="0" smtClean="0"/>
              <a:t> yang </a:t>
            </a:r>
            <a:r>
              <a:rPr lang="en-US" dirty="0" err="1" smtClean="0"/>
              <a:t>dipakai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menyusun</a:t>
            </a:r>
            <a:r>
              <a:rPr lang="en-US" dirty="0" smtClean="0"/>
              <a:t> </a:t>
            </a:r>
            <a:r>
              <a:rPr lang="en-US" dirty="0" err="1" smtClean="0"/>
              <a:t>laporan</a:t>
            </a:r>
            <a:r>
              <a:rPr lang="en-US" dirty="0" smtClean="0"/>
              <a:t> </a:t>
            </a:r>
            <a:r>
              <a:rPr lang="en-US" dirty="0" err="1" smtClean="0"/>
              <a:t>keuanga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PSAK, IFRS </a:t>
            </a:r>
            <a:r>
              <a:rPr lang="en-US" dirty="0" err="1" smtClean="0"/>
              <a:t>dan</a:t>
            </a:r>
            <a:r>
              <a:rPr lang="en-US" dirty="0" smtClean="0"/>
              <a:t> lain-lain.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51788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Bukti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Bukti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cukup</a:t>
            </a:r>
            <a:r>
              <a:rPr lang="en-US" dirty="0" smtClean="0"/>
              <a:t> (sufficient)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tepat</a:t>
            </a:r>
            <a:r>
              <a:rPr lang="en-US" dirty="0" smtClean="0"/>
              <a:t> (appropriate). </a:t>
            </a:r>
          </a:p>
          <a:p>
            <a:r>
              <a:rPr lang="en-US" dirty="0" smtClean="0"/>
              <a:t>Sufficiency of evidence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kecukupan</a:t>
            </a:r>
            <a:r>
              <a:rPr lang="en-US" dirty="0" smtClean="0"/>
              <a:t> </a:t>
            </a:r>
            <a:r>
              <a:rPr lang="en-US" dirty="0" err="1" smtClean="0"/>
              <a:t>bukti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ukuran</a:t>
            </a:r>
            <a:r>
              <a:rPr lang="en-US" dirty="0" smtClean="0"/>
              <a:t> </a:t>
            </a:r>
            <a:r>
              <a:rPr lang="en-US" dirty="0" err="1" smtClean="0"/>
              <a:t>kuantitas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bukti</a:t>
            </a:r>
            <a:r>
              <a:rPr lang="en-US" dirty="0" smtClean="0"/>
              <a:t>. </a:t>
            </a:r>
          </a:p>
          <a:p>
            <a:r>
              <a:rPr lang="en-US" dirty="0" smtClean="0"/>
              <a:t>Appropriateness of evidence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ketepatan</a:t>
            </a:r>
            <a:r>
              <a:rPr lang="en-US" dirty="0" smtClean="0"/>
              <a:t> </a:t>
            </a:r>
            <a:r>
              <a:rPr lang="en-US" dirty="0" err="1" smtClean="0"/>
              <a:t>bukti</a:t>
            </a:r>
            <a:r>
              <a:rPr lang="en-US" dirty="0" smtClean="0"/>
              <a:t> </a:t>
            </a:r>
            <a:r>
              <a:rPr lang="en-US" dirty="0" err="1" smtClean="0"/>
              <a:t>mengukur</a:t>
            </a:r>
            <a:r>
              <a:rPr lang="en-US" dirty="0" smtClean="0"/>
              <a:t> </a:t>
            </a:r>
            <a:r>
              <a:rPr lang="en-US" dirty="0" err="1" smtClean="0"/>
              <a:t>kualitas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mutu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bukti</a:t>
            </a:r>
            <a:r>
              <a:rPr lang="en-US" dirty="0" smtClean="0"/>
              <a:t>. </a:t>
            </a:r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 err="1" smtClean="0"/>
              <a:t>bukti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relevan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andal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65786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Laporan</a:t>
            </a:r>
            <a:r>
              <a:rPr lang="en-US" dirty="0" smtClean="0"/>
              <a:t> </a:t>
            </a:r>
            <a:r>
              <a:rPr lang="en-US" dirty="0" err="1" smtClean="0"/>
              <a:t>asurans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penugasan</a:t>
            </a:r>
            <a:r>
              <a:rPr lang="en-US" dirty="0" smtClean="0"/>
              <a:t> </a:t>
            </a:r>
            <a:r>
              <a:rPr lang="en-US" dirty="0" err="1" smtClean="0"/>
              <a:t>asurans</a:t>
            </a:r>
            <a:r>
              <a:rPr lang="en-US" dirty="0" smtClean="0"/>
              <a:t>, </a:t>
            </a:r>
            <a:r>
              <a:rPr lang="en-US" dirty="0" err="1" smtClean="0"/>
              <a:t>praktisi</a:t>
            </a:r>
            <a:r>
              <a:rPr lang="en-US" dirty="0" smtClean="0"/>
              <a:t> </a:t>
            </a:r>
            <a:r>
              <a:rPr lang="en-US" dirty="0" err="1" smtClean="0"/>
              <a:t>menyiapkan</a:t>
            </a:r>
            <a:r>
              <a:rPr lang="en-US" dirty="0" smtClean="0"/>
              <a:t> </a:t>
            </a:r>
            <a:r>
              <a:rPr lang="en-US" dirty="0" err="1" smtClean="0"/>
              <a:t>laporan</a:t>
            </a:r>
            <a:r>
              <a:rPr lang="en-US" dirty="0" smtClean="0"/>
              <a:t> </a:t>
            </a:r>
            <a:r>
              <a:rPr lang="en-US" dirty="0" err="1" smtClean="0"/>
              <a:t>tertulis</a:t>
            </a:r>
            <a:r>
              <a:rPr lang="en-US" dirty="0" smtClean="0"/>
              <a:t> </a:t>
            </a:r>
            <a:r>
              <a:rPr lang="en-US" dirty="0" err="1" smtClean="0"/>
              <a:t>berisi</a:t>
            </a:r>
            <a:r>
              <a:rPr lang="en-US" dirty="0" smtClean="0"/>
              <a:t> </a:t>
            </a:r>
            <a:r>
              <a:rPr lang="en-US" dirty="0" err="1" smtClean="0"/>
              <a:t>kesimpulan</a:t>
            </a:r>
            <a:r>
              <a:rPr lang="en-US" dirty="0" smtClean="0"/>
              <a:t> yang </a:t>
            </a:r>
            <a:r>
              <a:rPr lang="en-US" dirty="0" err="1" smtClean="0"/>
              <a:t>menegaskan</a:t>
            </a:r>
            <a:r>
              <a:rPr lang="en-US" dirty="0" smtClean="0"/>
              <a:t> </a:t>
            </a:r>
            <a:r>
              <a:rPr lang="en-US" dirty="0" err="1" smtClean="0"/>
              <a:t>asurans</a:t>
            </a:r>
            <a:r>
              <a:rPr lang="en-US" dirty="0" smtClean="0"/>
              <a:t> yang </a:t>
            </a:r>
            <a:r>
              <a:rPr lang="en-US" dirty="0" err="1" smtClean="0"/>
              <a:t>diperolehnya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pokok</a:t>
            </a:r>
            <a:r>
              <a:rPr lang="en-US" dirty="0" smtClean="0"/>
              <a:t> </a:t>
            </a:r>
            <a:r>
              <a:rPr lang="en-US" dirty="0" err="1" smtClean="0"/>
              <a:t>tugas</a:t>
            </a:r>
            <a:r>
              <a:rPr lang="en-US" dirty="0" smtClean="0"/>
              <a:t>.</a:t>
            </a:r>
          </a:p>
          <a:p>
            <a:r>
              <a:rPr lang="en-US" dirty="0" smtClean="0"/>
              <a:t>Auditor juga </a:t>
            </a:r>
            <a:r>
              <a:rPr lang="en-US" dirty="0" err="1" smtClean="0"/>
              <a:t>menyiapkan</a:t>
            </a:r>
            <a:r>
              <a:rPr lang="en-US" dirty="0" smtClean="0"/>
              <a:t> </a:t>
            </a:r>
            <a:r>
              <a:rPr lang="en-US" dirty="0" err="1" smtClean="0"/>
              <a:t>laporan</a:t>
            </a:r>
            <a:r>
              <a:rPr lang="en-US" dirty="0" smtClean="0"/>
              <a:t> </a:t>
            </a:r>
            <a:r>
              <a:rPr lang="en-US" dirty="0" err="1" smtClean="0"/>
              <a:t>tertulis</a:t>
            </a:r>
            <a:r>
              <a:rPr lang="en-US" dirty="0" smtClean="0"/>
              <a:t> </a:t>
            </a:r>
            <a:r>
              <a:rPr lang="en-US" dirty="0" err="1" smtClean="0"/>
              <a:t>berisi</a:t>
            </a:r>
            <a:r>
              <a:rPr lang="en-US" dirty="0" smtClean="0"/>
              <a:t> </a:t>
            </a:r>
            <a:r>
              <a:rPr lang="en-US" dirty="0" err="1" smtClean="0"/>
              <a:t>kesimpulan</a:t>
            </a:r>
            <a:r>
              <a:rPr lang="en-US" dirty="0" smtClean="0"/>
              <a:t> </a:t>
            </a:r>
            <a:r>
              <a:rPr lang="en-US" dirty="0" err="1" smtClean="0"/>
              <a:t>auditnya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Opini</a:t>
            </a:r>
            <a:r>
              <a:rPr lang="en-US" dirty="0" smtClean="0"/>
              <a:t> audit </a:t>
            </a:r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: 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Opini</a:t>
            </a:r>
            <a:r>
              <a:rPr lang="en-US" dirty="0" smtClean="0"/>
              <a:t> </a:t>
            </a:r>
            <a:r>
              <a:rPr lang="en-US" dirty="0" err="1" smtClean="0"/>
              <a:t>tanpa</a:t>
            </a:r>
            <a:r>
              <a:rPr lang="en-US" dirty="0" smtClean="0"/>
              <a:t> </a:t>
            </a:r>
            <a:r>
              <a:rPr lang="en-US" dirty="0" err="1" smtClean="0"/>
              <a:t>modifikasi</a:t>
            </a:r>
            <a:r>
              <a:rPr lang="en-US" dirty="0" smtClean="0"/>
              <a:t> (</a:t>
            </a:r>
            <a:r>
              <a:rPr lang="en-US" dirty="0" smtClean="0"/>
              <a:t>WTP)</a:t>
            </a:r>
          </a:p>
          <a:p>
            <a:pPr marL="0" indent="0">
              <a:buNone/>
            </a:pPr>
            <a:r>
              <a:rPr lang="en-US" dirty="0" smtClean="0"/>
              <a:t>Dan </a:t>
            </a:r>
            <a:r>
              <a:rPr lang="en-US" dirty="0" err="1" smtClean="0"/>
              <a:t>opini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modifikasi</a:t>
            </a:r>
            <a:r>
              <a:rPr lang="en-US" dirty="0" smtClean="0"/>
              <a:t>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smtClean="0"/>
              <a:t>WDP</a:t>
            </a:r>
            <a:r>
              <a:rPr lang="en-US" dirty="0" smtClean="0"/>
              <a:t>, TMP </a:t>
            </a:r>
            <a:r>
              <a:rPr lang="en-US" dirty="0" err="1" smtClean="0"/>
              <a:t>dan</a:t>
            </a:r>
            <a:r>
              <a:rPr lang="en-US" dirty="0" smtClean="0"/>
              <a:t> TW.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244355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Kantor </a:t>
            </a:r>
            <a:r>
              <a:rPr lang="en-US" dirty="0" err="1" smtClean="0"/>
              <a:t>Akuntan</a:t>
            </a:r>
            <a:r>
              <a:rPr lang="en-US" dirty="0" smtClean="0"/>
              <a:t> </a:t>
            </a:r>
            <a:r>
              <a:rPr lang="en-US" dirty="0" err="1" smtClean="0"/>
              <a:t>Publik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Undang-Undang</a:t>
            </a:r>
            <a:r>
              <a:rPr lang="en-US" dirty="0" smtClean="0"/>
              <a:t> </a:t>
            </a:r>
            <a:r>
              <a:rPr lang="en-US" dirty="0" err="1" smtClean="0"/>
              <a:t>Republik</a:t>
            </a:r>
            <a:r>
              <a:rPr lang="en-US" dirty="0" smtClean="0"/>
              <a:t> Indonesia </a:t>
            </a:r>
            <a:r>
              <a:rPr lang="en-US" dirty="0" err="1" smtClean="0"/>
              <a:t>Nomor</a:t>
            </a:r>
            <a:r>
              <a:rPr lang="en-US" dirty="0" smtClean="0"/>
              <a:t> 5 </a:t>
            </a:r>
            <a:r>
              <a:rPr lang="en-US" dirty="0" err="1" smtClean="0"/>
              <a:t>Tahun</a:t>
            </a:r>
            <a:r>
              <a:rPr lang="en-US" dirty="0" smtClean="0"/>
              <a:t> 2011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Akuntan</a:t>
            </a:r>
            <a:r>
              <a:rPr lang="en-US" dirty="0" smtClean="0"/>
              <a:t> </a:t>
            </a:r>
            <a:r>
              <a:rPr lang="en-US" dirty="0" err="1" smtClean="0"/>
              <a:t>Publik</a:t>
            </a:r>
            <a:r>
              <a:rPr lang="en-US" dirty="0" smtClean="0"/>
              <a:t> </a:t>
            </a:r>
            <a:r>
              <a:rPr lang="en-US" dirty="0" err="1" smtClean="0"/>
              <a:t>mengatur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 smtClean="0"/>
              <a:t>Akuntan</a:t>
            </a:r>
            <a:r>
              <a:rPr lang="en-US" dirty="0" smtClean="0"/>
              <a:t> </a:t>
            </a:r>
            <a:r>
              <a:rPr lang="en-US" dirty="0" err="1" smtClean="0"/>
              <a:t>Publik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Akuntan</a:t>
            </a:r>
            <a:r>
              <a:rPr lang="en-US" dirty="0" smtClean="0"/>
              <a:t> </a:t>
            </a:r>
            <a:r>
              <a:rPr lang="en-US" dirty="0" err="1" smtClean="0"/>
              <a:t>publik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seseorang</a:t>
            </a:r>
            <a:r>
              <a:rPr lang="en-US" dirty="0" smtClean="0"/>
              <a:t> yang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memperoleh</a:t>
            </a:r>
            <a:r>
              <a:rPr lang="en-US" dirty="0" smtClean="0"/>
              <a:t> </a:t>
            </a:r>
            <a:r>
              <a:rPr lang="en-US" dirty="0" err="1" smtClean="0"/>
              <a:t>izin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jasa-jasa</a:t>
            </a:r>
            <a:r>
              <a:rPr lang="en-US" dirty="0" smtClean="0"/>
              <a:t> </a:t>
            </a:r>
            <a:r>
              <a:rPr lang="en-US" dirty="0" err="1" smtClean="0"/>
              <a:t>sebagaimana</a:t>
            </a:r>
            <a:r>
              <a:rPr lang="en-US" dirty="0" smtClean="0"/>
              <a:t> </a:t>
            </a:r>
            <a:r>
              <a:rPr lang="en-US" dirty="0" err="1" smtClean="0"/>
              <a:t>diatur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undang-undang</a:t>
            </a:r>
            <a:r>
              <a:rPr lang="en-US" dirty="0" smtClean="0"/>
              <a:t>.</a:t>
            </a:r>
          </a:p>
          <a:p>
            <a:r>
              <a:rPr lang="en-US" dirty="0" smtClean="0"/>
              <a:t>KAP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badan</a:t>
            </a:r>
            <a:r>
              <a:rPr lang="en-US" dirty="0" smtClean="0"/>
              <a:t> </a:t>
            </a:r>
            <a:r>
              <a:rPr lang="en-US" dirty="0" err="1" smtClean="0"/>
              <a:t>usaha</a:t>
            </a:r>
            <a:r>
              <a:rPr lang="en-US" dirty="0" smtClean="0"/>
              <a:t> yang </a:t>
            </a:r>
            <a:r>
              <a:rPr lang="en-US" dirty="0" err="1" smtClean="0"/>
              <a:t>didirikan</a:t>
            </a:r>
            <a:r>
              <a:rPr lang="en-US" dirty="0" smtClean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ketentuan</a:t>
            </a:r>
            <a:r>
              <a:rPr lang="en-US" dirty="0" smtClean="0"/>
              <a:t> </a:t>
            </a:r>
            <a:r>
              <a:rPr lang="en-US" dirty="0" err="1" smtClean="0"/>
              <a:t>peraturan</a:t>
            </a:r>
            <a:r>
              <a:rPr lang="en-US" dirty="0" smtClean="0"/>
              <a:t> </a:t>
            </a:r>
            <a:r>
              <a:rPr lang="en-US" dirty="0" err="1" smtClean="0"/>
              <a:t>perundang-undangan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mendapatkan</a:t>
            </a:r>
            <a:r>
              <a:rPr lang="en-US" dirty="0" smtClean="0"/>
              <a:t> </a:t>
            </a:r>
            <a:r>
              <a:rPr lang="en-US" dirty="0" err="1" smtClean="0"/>
              <a:t>izin</a:t>
            </a:r>
            <a:r>
              <a:rPr lang="en-US" dirty="0" smtClean="0"/>
              <a:t> </a:t>
            </a:r>
            <a:r>
              <a:rPr lang="en-US" dirty="0" err="1" smtClean="0"/>
              <a:t>usaha</a:t>
            </a:r>
            <a:r>
              <a:rPr lang="en-US" dirty="0" smtClean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undang-undang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75276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Kantor </a:t>
            </a:r>
            <a:r>
              <a:rPr lang="en-US" dirty="0" err="1" smtClean="0"/>
              <a:t>Akuntan</a:t>
            </a:r>
            <a:r>
              <a:rPr lang="en-US" dirty="0" smtClean="0"/>
              <a:t> </a:t>
            </a:r>
            <a:r>
              <a:rPr lang="en-US" dirty="0" err="1" smtClean="0"/>
              <a:t>Publik</a:t>
            </a:r>
            <a:r>
              <a:rPr lang="en-US" dirty="0" smtClean="0"/>
              <a:t> (</a:t>
            </a:r>
            <a:r>
              <a:rPr lang="en-US" dirty="0" err="1" smtClean="0"/>
              <a:t>lanjutan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Berdasarkan</a:t>
            </a:r>
            <a:r>
              <a:rPr lang="en-US" dirty="0" smtClean="0"/>
              <a:t> UU </a:t>
            </a:r>
            <a:r>
              <a:rPr lang="en-US" dirty="0" err="1" smtClean="0"/>
              <a:t>Akuntan</a:t>
            </a:r>
            <a:r>
              <a:rPr lang="en-US" dirty="0" smtClean="0"/>
              <a:t> </a:t>
            </a:r>
            <a:r>
              <a:rPr lang="en-US" dirty="0" err="1" smtClean="0"/>
              <a:t>Publik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jasa</a:t>
            </a:r>
            <a:r>
              <a:rPr lang="en-US" dirty="0" smtClean="0"/>
              <a:t> </a:t>
            </a:r>
            <a:r>
              <a:rPr lang="en-US" dirty="0" err="1" smtClean="0"/>
              <a:t>asurans</a:t>
            </a:r>
            <a:r>
              <a:rPr lang="en-US" dirty="0" smtClean="0"/>
              <a:t> yang </a:t>
            </a:r>
            <a:r>
              <a:rPr lang="en-US" dirty="0" err="1" smtClean="0"/>
              <a:t>meliputi</a:t>
            </a:r>
            <a:r>
              <a:rPr lang="en-US" dirty="0" smtClean="0"/>
              <a:t>:</a:t>
            </a:r>
          </a:p>
          <a:p>
            <a:pPr marL="457200" indent="-457200">
              <a:buAutoNum type="alphaLcPeriod"/>
            </a:pPr>
            <a:r>
              <a:rPr lang="en-US" dirty="0" err="1" smtClean="0"/>
              <a:t>Jasa</a:t>
            </a:r>
            <a:r>
              <a:rPr lang="en-US" dirty="0" smtClean="0"/>
              <a:t> audit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keuangan </a:t>
            </a:r>
            <a:r>
              <a:rPr lang="en-US" dirty="0" err="1" smtClean="0"/>
              <a:t>historis</a:t>
            </a:r>
            <a:r>
              <a:rPr lang="en-US" dirty="0" smtClean="0"/>
              <a:t>,</a:t>
            </a:r>
          </a:p>
          <a:p>
            <a:pPr marL="457200" indent="-457200">
              <a:buAutoNum type="alphaLcPeriod"/>
            </a:pPr>
            <a:r>
              <a:rPr lang="en-US" dirty="0" err="1" smtClean="0"/>
              <a:t>Jasa</a:t>
            </a:r>
            <a:r>
              <a:rPr lang="en-US" dirty="0" smtClean="0"/>
              <a:t> </a:t>
            </a:r>
            <a:r>
              <a:rPr lang="en-US" dirty="0" err="1" smtClean="0"/>
              <a:t>reviu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keuangan </a:t>
            </a:r>
            <a:r>
              <a:rPr lang="en-US" dirty="0" err="1" smtClean="0"/>
              <a:t>historis</a:t>
            </a:r>
            <a:r>
              <a:rPr lang="en-US" dirty="0" smtClean="0"/>
              <a:t>, </a:t>
            </a:r>
          </a:p>
          <a:p>
            <a:pPr marL="457200" indent="-457200">
              <a:buAutoNum type="alphaLcPeriod"/>
            </a:pPr>
            <a:r>
              <a:rPr lang="en-US" dirty="0" err="1" smtClean="0"/>
              <a:t>Jasa</a:t>
            </a:r>
            <a:r>
              <a:rPr lang="en-US" dirty="0" smtClean="0"/>
              <a:t> </a:t>
            </a:r>
            <a:r>
              <a:rPr lang="en-US" dirty="0" err="1" smtClean="0"/>
              <a:t>asurans</a:t>
            </a:r>
            <a:r>
              <a:rPr lang="en-US" dirty="0" smtClean="0"/>
              <a:t> </a:t>
            </a:r>
            <a:r>
              <a:rPr lang="en-US" dirty="0" err="1" smtClean="0"/>
              <a:t>lainnya</a:t>
            </a:r>
            <a:r>
              <a:rPr lang="en-US" dirty="0" smtClean="0"/>
              <a:t> (</a:t>
            </a:r>
            <a:r>
              <a:rPr lang="en-US" dirty="0" err="1" smtClean="0"/>
              <a:t>perikatan</a:t>
            </a:r>
            <a:r>
              <a:rPr lang="en-US" dirty="0" smtClean="0"/>
              <a:t> </a:t>
            </a:r>
            <a:r>
              <a:rPr lang="en-US" dirty="0" err="1" smtClean="0"/>
              <a:t>asurans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kepatuhan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peraturan</a:t>
            </a:r>
            <a:r>
              <a:rPr lang="en-US" dirty="0" smtClean="0"/>
              <a:t>, </a:t>
            </a:r>
            <a:r>
              <a:rPr lang="en-US" dirty="0" err="1" smtClean="0"/>
              <a:t>evaluasi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efektivitas</a:t>
            </a:r>
            <a:r>
              <a:rPr lang="en-US" dirty="0" smtClean="0"/>
              <a:t> </a:t>
            </a:r>
            <a:r>
              <a:rPr lang="en-US" dirty="0" err="1" smtClean="0"/>
              <a:t>pengendalian</a:t>
            </a:r>
            <a:r>
              <a:rPr lang="en-US" dirty="0" smtClean="0"/>
              <a:t> internal, </a:t>
            </a:r>
            <a:r>
              <a:rPr lang="en-US" dirty="0" err="1" smtClean="0"/>
              <a:t>laporan</a:t>
            </a:r>
            <a:r>
              <a:rPr lang="en-US" dirty="0" smtClean="0"/>
              <a:t> keuangan </a:t>
            </a:r>
            <a:r>
              <a:rPr lang="en-US" dirty="0" err="1" smtClean="0"/>
              <a:t>prospektif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penerbitan</a:t>
            </a:r>
            <a:r>
              <a:rPr lang="en-US" dirty="0" smtClean="0"/>
              <a:t> </a:t>
            </a:r>
            <a:r>
              <a:rPr lang="en-US" dirty="0" err="1" smtClean="0"/>
              <a:t>confort</a:t>
            </a:r>
            <a:r>
              <a:rPr lang="en-US" dirty="0" smtClean="0"/>
              <a:t> letter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penawaran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 (IPO),</a:t>
            </a:r>
          </a:p>
          <a:p>
            <a:pPr marL="457200" indent="-457200">
              <a:buAutoNum type="alphaLcPeriod"/>
            </a:pPr>
            <a:r>
              <a:rPr lang="en-US" dirty="0" err="1" smtClean="0"/>
              <a:t>Jasa</a:t>
            </a:r>
            <a:r>
              <a:rPr lang="en-US" dirty="0" smtClean="0"/>
              <a:t> </a:t>
            </a:r>
            <a:r>
              <a:rPr lang="en-US" dirty="0" err="1" smtClean="0"/>
              <a:t>lainnya</a:t>
            </a:r>
            <a:r>
              <a:rPr lang="en-US" dirty="0" smtClean="0"/>
              <a:t> yang </a:t>
            </a:r>
            <a:r>
              <a:rPr lang="en-US" dirty="0" err="1" smtClean="0"/>
              <a:t>berkaitan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akuntansi</a:t>
            </a:r>
            <a:r>
              <a:rPr lang="en-US" dirty="0" smtClean="0"/>
              <a:t>, keuangan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manajemen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074089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Kantor </a:t>
            </a:r>
            <a:r>
              <a:rPr lang="en-US" dirty="0" err="1" smtClean="0"/>
              <a:t>Akuntan</a:t>
            </a:r>
            <a:r>
              <a:rPr lang="en-US" dirty="0" smtClean="0"/>
              <a:t> </a:t>
            </a:r>
            <a:r>
              <a:rPr lang="en-US" dirty="0" err="1" smtClean="0"/>
              <a:t>Publik</a:t>
            </a:r>
            <a:r>
              <a:rPr lang="en-US" dirty="0" smtClean="0"/>
              <a:t> (</a:t>
            </a:r>
            <a:r>
              <a:rPr lang="en-US" dirty="0" err="1" smtClean="0"/>
              <a:t>lanjutan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Pembatasan</a:t>
            </a:r>
            <a:r>
              <a:rPr lang="en-US" dirty="0" smtClean="0"/>
              <a:t> </a:t>
            </a:r>
            <a:r>
              <a:rPr lang="en-US" dirty="0" err="1" smtClean="0"/>
              <a:t>pemberian</a:t>
            </a:r>
            <a:r>
              <a:rPr lang="en-US" dirty="0" smtClean="0"/>
              <a:t> </a:t>
            </a:r>
            <a:r>
              <a:rPr lang="en-US" dirty="0" err="1" smtClean="0"/>
              <a:t>jasa</a:t>
            </a:r>
            <a:r>
              <a:rPr lang="en-US" dirty="0" smtClean="0"/>
              <a:t> audit:</a:t>
            </a:r>
            <a:endParaRPr lang="en-US" dirty="0"/>
          </a:p>
          <a:p>
            <a:pPr marL="457200" indent="-457200">
              <a:buAutoNum type="alphaLcPeriod"/>
            </a:pPr>
            <a:r>
              <a:rPr lang="en-US" dirty="0" err="1" smtClean="0"/>
              <a:t>Rotasi</a:t>
            </a:r>
            <a:r>
              <a:rPr lang="en-US" dirty="0" smtClean="0"/>
              <a:t> </a:t>
            </a:r>
            <a:r>
              <a:rPr lang="en-US" dirty="0" err="1" smtClean="0"/>
              <a:t>rekan</a:t>
            </a:r>
            <a:r>
              <a:rPr lang="en-US" dirty="0" smtClean="0"/>
              <a:t> audit yang </a:t>
            </a:r>
            <a:r>
              <a:rPr lang="en-US" dirty="0" err="1" smtClean="0"/>
              <a:t>membatasi</a:t>
            </a:r>
            <a:r>
              <a:rPr lang="en-US" dirty="0" smtClean="0"/>
              <a:t> </a:t>
            </a:r>
            <a:r>
              <a:rPr lang="en-US" dirty="0" err="1" smtClean="0"/>
              <a:t>Akuntan</a:t>
            </a:r>
            <a:r>
              <a:rPr lang="en-US" dirty="0" smtClean="0"/>
              <a:t> </a:t>
            </a:r>
            <a:r>
              <a:rPr lang="en-US" dirty="0" err="1" smtClean="0"/>
              <a:t>Publik</a:t>
            </a:r>
            <a:r>
              <a:rPr lang="en-US" dirty="0" smtClean="0"/>
              <a:t>;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</a:p>
          <a:p>
            <a:pPr marL="457200" indent="-457200">
              <a:buAutoNum type="alphaLcPeriod"/>
            </a:pPr>
            <a:r>
              <a:rPr lang="en-US" dirty="0" err="1" smtClean="0"/>
              <a:t>Rotasi</a:t>
            </a:r>
            <a:r>
              <a:rPr lang="en-US" dirty="0" smtClean="0"/>
              <a:t> KAP yang </a:t>
            </a:r>
            <a:r>
              <a:rPr lang="en-US" dirty="0" err="1" smtClean="0"/>
              <a:t>membatasi</a:t>
            </a:r>
            <a:r>
              <a:rPr lang="en-US" dirty="0" smtClean="0"/>
              <a:t> KAP</a:t>
            </a:r>
          </a:p>
          <a:p>
            <a:pPr marL="0" indent="0">
              <a:buNone/>
            </a:pPr>
            <a:r>
              <a:rPr lang="en-US" dirty="0" err="1" smtClean="0"/>
              <a:t>Rotasi</a:t>
            </a:r>
            <a:r>
              <a:rPr lang="en-US" dirty="0" smtClean="0"/>
              <a:t> </a:t>
            </a:r>
            <a:r>
              <a:rPr lang="en-US" dirty="0" err="1" smtClean="0"/>
              <a:t>rekan</a:t>
            </a:r>
            <a:r>
              <a:rPr lang="en-US" dirty="0" smtClean="0"/>
              <a:t> audit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jawaban</a:t>
            </a:r>
            <a:r>
              <a:rPr lang="en-US" dirty="0" smtClean="0"/>
              <a:t> Sarbanes-Oxley Act 2002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skandal-skandal</a:t>
            </a:r>
            <a:r>
              <a:rPr lang="en-US" dirty="0" smtClean="0"/>
              <a:t> </a:t>
            </a:r>
            <a:r>
              <a:rPr lang="en-US" dirty="0" err="1" smtClean="0"/>
              <a:t>akuntansi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gagal</a:t>
            </a:r>
            <a:r>
              <a:rPr lang="en-US" dirty="0" smtClean="0"/>
              <a:t> audit the Big Five yang massive </a:t>
            </a:r>
            <a:r>
              <a:rPr lang="en-US" dirty="0" err="1" smtClean="0"/>
              <a:t>dipenghujung</a:t>
            </a:r>
            <a:r>
              <a:rPr lang="en-US" dirty="0" smtClean="0"/>
              <a:t> </a:t>
            </a:r>
            <a:r>
              <a:rPr lang="en-US" dirty="0" err="1" smtClean="0"/>
              <a:t>abad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20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rotasi</a:t>
            </a:r>
            <a:r>
              <a:rPr lang="en-US" dirty="0" smtClean="0"/>
              <a:t> audit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lihat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pelajari</a:t>
            </a:r>
            <a:r>
              <a:rPr lang="en-US" dirty="0" smtClean="0"/>
              <a:t> </a:t>
            </a:r>
            <a:r>
              <a:rPr lang="en-US" dirty="0" err="1" smtClean="0"/>
              <a:t>Etika</a:t>
            </a:r>
            <a:r>
              <a:rPr lang="en-US" dirty="0" smtClean="0"/>
              <a:t> </a:t>
            </a:r>
            <a:r>
              <a:rPr lang="en-US" dirty="0" err="1" smtClean="0"/>
              <a:t>Akuntan</a:t>
            </a:r>
            <a:r>
              <a:rPr lang="en-US" dirty="0" smtClean="0"/>
              <a:t> </a:t>
            </a:r>
            <a:r>
              <a:rPr lang="en-US" dirty="0" err="1" smtClean="0"/>
              <a:t>Publik</a:t>
            </a:r>
            <a:r>
              <a:rPr lang="en-US" dirty="0" smtClean="0"/>
              <a:t> per 1 </a:t>
            </a:r>
            <a:r>
              <a:rPr lang="en-US" dirty="0" err="1" smtClean="0"/>
              <a:t>Juli</a:t>
            </a:r>
            <a:r>
              <a:rPr lang="en-US" dirty="0" smtClean="0"/>
              <a:t>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861811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Big Five (previous) Big Four (now)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Jaringan</a:t>
            </a:r>
            <a:r>
              <a:rPr lang="en-US" dirty="0" smtClean="0"/>
              <a:t> KAP global yang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kolektif</a:t>
            </a:r>
            <a:r>
              <a:rPr lang="en-US" dirty="0" smtClean="0"/>
              <a:t> </a:t>
            </a:r>
            <a:r>
              <a:rPr lang="en-US" dirty="0" err="1" smtClean="0"/>
              <a:t>menduduki</a:t>
            </a:r>
            <a:r>
              <a:rPr lang="en-US" dirty="0" smtClean="0"/>
              <a:t> </a:t>
            </a:r>
            <a:r>
              <a:rPr lang="en-US" dirty="0" err="1" smtClean="0"/>
              <a:t>peringkat</a:t>
            </a:r>
            <a:r>
              <a:rPr lang="en-US" dirty="0" smtClean="0"/>
              <a:t> </a:t>
            </a:r>
            <a:r>
              <a:rPr lang="en-US" dirty="0" err="1" smtClean="0"/>
              <a:t>dunia</a:t>
            </a:r>
            <a:r>
              <a:rPr lang="en-US" dirty="0" smtClean="0"/>
              <a:t>.</a:t>
            </a:r>
          </a:p>
          <a:p>
            <a:r>
              <a:rPr lang="en-US" dirty="0" smtClean="0"/>
              <a:t>Big four (2014) (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juta</a:t>
            </a:r>
            <a:r>
              <a:rPr lang="en-US" dirty="0" smtClean="0"/>
              <a:t> </a:t>
            </a:r>
            <a:r>
              <a:rPr lang="en-US" dirty="0" err="1" smtClean="0"/>
              <a:t>dolar</a:t>
            </a:r>
            <a:r>
              <a:rPr lang="en-US" dirty="0" smtClean="0"/>
              <a:t> AS)</a:t>
            </a: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1583680"/>
              </p:ext>
            </p:extLst>
          </p:nvPr>
        </p:nvGraphicFramePr>
        <p:xfrm>
          <a:off x="1542603" y="3707564"/>
          <a:ext cx="849004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98008"/>
                <a:gridCol w="1698008"/>
                <a:gridCol w="1698008"/>
                <a:gridCol w="1698008"/>
                <a:gridCol w="169800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KAP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Pendapatan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SDM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Pdpt</a:t>
                      </a:r>
                      <a:r>
                        <a:rPr lang="en-US" dirty="0" smtClean="0"/>
                        <a:t>/SDM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Pusat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Deloitte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34.2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210.000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162.857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USA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PWC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34.0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195.000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174.359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UK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27.4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190.000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144.210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UK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KPMG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24.8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162.000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153.086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Nederland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6281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Accounting &amp; Auditing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Audit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jasa</a:t>
            </a:r>
            <a:r>
              <a:rPr lang="en-US" dirty="0" smtClean="0"/>
              <a:t> </a:t>
            </a:r>
            <a:r>
              <a:rPr lang="en-US" dirty="0" err="1" smtClean="0"/>
              <a:t>akuntan</a:t>
            </a:r>
            <a:r>
              <a:rPr lang="en-US" dirty="0" smtClean="0"/>
              <a:t> </a:t>
            </a:r>
            <a:r>
              <a:rPr lang="en-US" dirty="0" err="1" smtClean="0"/>
              <a:t>publik</a:t>
            </a:r>
            <a:r>
              <a:rPr lang="en-US" dirty="0" smtClean="0"/>
              <a:t> yang </a:t>
            </a:r>
            <a:r>
              <a:rPr lang="en-US" dirty="0" err="1" smtClean="0"/>
              <a:t>dikenal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jasa</a:t>
            </a:r>
            <a:r>
              <a:rPr lang="en-US" dirty="0" smtClean="0"/>
              <a:t> </a:t>
            </a:r>
            <a:r>
              <a:rPr lang="en-US" dirty="0" err="1" smtClean="0"/>
              <a:t>asurans</a:t>
            </a:r>
            <a:r>
              <a:rPr lang="en-US" dirty="0" smtClean="0"/>
              <a:t> (assurances services). </a:t>
            </a:r>
            <a:r>
              <a:rPr lang="en-US" dirty="0" err="1" smtClean="0"/>
              <a:t>Diberikan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kantor</a:t>
            </a:r>
            <a:r>
              <a:rPr lang="en-US" dirty="0" smtClean="0"/>
              <a:t> </a:t>
            </a:r>
            <a:r>
              <a:rPr lang="en-US" dirty="0" err="1" smtClean="0"/>
              <a:t>akuntan</a:t>
            </a:r>
            <a:r>
              <a:rPr lang="en-US" dirty="0" smtClean="0"/>
              <a:t> </a:t>
            </a:r>
            <a:r>
              <a:rPr lang="en-US" dirty="0" err="1" smtClean="0"/>
              <a:t>publik</a:t>
            </a:r>
            <a:endParaRPr lang="en-US" dirty="0" smtClean="0"/>
          </a:p>
          <a:p>
            <a:r>
              <a:rPr lang="en-US" dirty="0" smtClean="0"/>
              <a:t>Accounting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jasa</a:t>
            </a:r>
            <a:r>
              <a:rPr lang="en-US" dirty="0" smtClean="0"/>
              <a:t> non-</a:t>
            </a:r>
            <a:r>
              <a:rPr lang="en-US" dirty="0" err="1" smtClean="0"/>
              <a:t>asurans</a:t>
            </a:r>
            <a:r>
              <a:rPr lang="en-US" dirty="0" smtClean="0"/>
              <a:t> (non-assurances engagements). </a:t>
            </a:r>
            <a:r>
              <a:rPr lang="en-US" dirty="0" err="1" smtClean="0"/>
              <a:t>Diberikan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kantor</a:t>
            </a:r>
            <a:r>
              <a:rPr lang="en-US" dirty="0" smtClean="0"/>
              <a:t> </a:t>
            </a:r>
            <a:r>
              <a:rPr lang="en-US" dirty="0" err="1" smtClean="0"/>
              <a:t>akuntan</a:t>
            </a:r>
            <a:r>
              <a:rPr lang="en-US" dirty="0" smtClean="0"/>
              <a:t> </a:t>
            </a:r>
            <a:r>
              <a:rPr lang="en-US" dirty="0" err="1" smtClean="0"/>
              <a:t>publik</a:t>
            </a:r>
            <a:r>
              <a:rPr lang="en-US" dirty="0" smtClean="0"/>
              <a:t> / </a:t>
            </a:r>
            <a:r>
              <a:rPr lang="en-US" dirty="0" err="1" smtClean="0"/>
              <a:t>akuntan</a:t>
            </a:r>
            <a:r>
              <a:rPr lang="en-US" dirty="0" smtClean="0"/>
              <a:t> </a:t>
            </a:r>
            <a:r>
              <a:rPr lang="en-US" dirty="0" err="1" smtClean="0"/>
              <a:t>publik</a:t>
            </a:r>
            <a:r>
              <a:rPr lang="en-US" dirty="0" smtClean="0"/>
              <a:t> (CPA)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akuntan</a:t>
            </a:r>
            <a:r>
              <a:rPr lang="en-US" dirty="0" smtClean="0"/>
              <a:t> </a:t>
            </a:r>
            <a:r>
              <a:rPr lang="en-US" dirty="0" err="1" smtClean="0"/>
              <a:t>beregister</a:t>
            </a:r>
            <a:r>
              <a:rPr lang="en-US" dirty="0" smtClean="0"/>
              <a:t> (Chartered Accountant)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697390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Prinsip</a:t>
            </a:r>
            <a:r>
              <a:rPr lang="en-US" dirty="0" smtClean="0"/>
              <a:t> </a:t>
            </a:r>
            <a:r>
              <a:rPr lang="en-US" dirty="0" err="1" smtClean="0"/>
              <a:t>Rotasi</a:t>
            </a:r>
            <a:r>
              <a:rPr lang="en-US" dirty="0" smtClean="0"/>
              <a:t> VS </a:t>
            </a:r>
            <a:r>
              <a:rPr lang="en-US" dirty="0" err="1" smtClean="0"/>
              <a:t>Kemahiran</a:t>
            </a:r>
            <a:r>
              <a:rPr lang="en-US" dirty="0" smtClean="0"/>
              <a:t> Audit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Semakin</a:t>
            </a:r>
            <a:r>
              <a:rPr lang="en-US" dirty="0" smtClean="0"/>
              <a:t> lama </a:t>
            </a:r>
            <a:r>
              <a:rPr lang="en-US" dirty="0" err="1" smtClean="0"/>
              <a:t>semakin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endParaRPr lang="en-US" dirty="0" smtClean="0"/>
          </a:p>
          <a:p>
            <a:r>
              <a:rPr lang="en-US" dirty="0" err="1" smtClean="0"/>
              <a:t>Semakin</a:t>
            </a:r>
            <a:r>
              <a:rPr lang="en-US" dirty="0" smtClean="0"/>
              <a:t> lama, </a:t>
            </a:r>
            <a:r>
              <a:rPr lang="en-US" dirty="0" err="1" smtClean="0"/>
              <a:t>kewaspadaan</a:t>
            </a:r>
            <a:r>
              <a:rPr lang="en-US" dirty="0" smtClean="0"/>
              <a:t> </a:t>
            </a:r>
            <a:r>
              <a:rPr lang="en-US" dirty="0" err="1" smtClean="0"/>
              <a:t>semakin</a:t>
            </a:r>
            <a:r>
              <a:rPr lang="en-US" dirty="0" smtClean="0"/>
              <a:t> </a:t>
            </a:r>
            <a:r>
              <a:rPr lang="en-US" dirty="0" err="1" smtClean="0"/>
              <a:t>tumpul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kearifan</a:t>
            </a:r>
            <a:r>
              <a:rPr lang="en-US" dirty="0" smtClean="0"/>
              <a:t> </a:t>
            </a:r>
            <a:r>
              <a:rPr lang="en-US" dirty="0" err="1" smtClean="0"/>
              <a:t>semakin</a:t>
            </a:r>
            <a:r>
              <a:rPr lang="en-US" dirty="0" smtClean="0"/>
              <a:t> </a:t>
            </a:r>
            <a:r>
              <a:rPr lang="en-US" dirty="0" err="1" smtClean="0"/>
              <a:t>menguap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079732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Kantor </a:t>
            </a:r>
            <a:r>
              <a:rPr lang="en-US" dirty="0" err="1" smtClean="0"/>
              <a:t>jasa</a:t>
            </a:r>
            <a:r>
              <a:rPr lang="en-US" dirty="0" smtClean="0"/>
              <a:t> </a:t>
            </a:r>
            <a:r>
              <a:rPr lang="en-US" dirty="0" err="1" smtClean="0"/>
              <a:t>akuntansi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Berbeda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KAP, Kantor </a:t>
            </a:r>
            <a:r>
              <a:rPr lang="en-US" dirty="0" err="1" smtClean="0"/>
              <a:t>Jasa</a:t>
            </a:r>
            <a:r>
              <a:rPr lang="en-US" dirty="0" smtClean="0"/>
              <a:t> </a:t>
            </a:r>
            <a:r>
              <a:rPr lang="en-US" dirty="0" err="1" smtClean="0"/>
              <a:t>Akuntansi</a:t>
            </a:r>
            <a:r>
              <a:rPr lang="en-US" dirty="0" smtClean="0"/>
              <a:t> (KJA)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dipayungi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undang-undang</a:t>
            </a:r>
            <a:r>
              <a:rPr lang="en-US" dirty="0" smtClean="0"/>
              <a:t>, </a:t>
            </a:r>
            <a:r>
              <a:rPr lang="en-US" dirty="0" err="1" smtClean="0"/>
              <a:t>melainkan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Peraturan</a:t>
            </a:r>
            <a:r>
              <a:rPr lang="en-US" dirty="0" smtClean="0"/>
              <a:t> </a:t>
            </a:r>
            <a:r>
              <a:rPr lang="en-US" dirty="0" err="1" smtClean="0"/>
              <a:t>Menteri</a:t>
            </a:r>
            <a:r>
              <a:rPr lang="en-US" dirty="0" smtClean="0"/>
              <a:t> Keuangan </a:t>
            </a:r>
            <a:r>
              <a:rPr lang="en-US" dirty="0" err="1" smtClean="0"/>
              <a:t>Nomor</a:t>
            </a:r>
            <a:r>
              <a:rPr lang="en-US" dirty="0" smtClean="0"/>
              <a:t> 25/PMK.01/2014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akuntan</a:t>
            </a:r>
            <a:r>
              <a:rPr lang="en-US" dirty="0" smtClean="0"/>
              <a:t> </a:t>
            </a:r>
            <a:r>
              <a:rPr lang="en-US" dirty="0" err="1" smtClean="0"/>
              <a:t>beregister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.</a:t>
            </a:r>
          </a:p>
          <a:p>
            <a:r>
              <a:rPr lang="en-US" dirty="0" smtClean="0"/>
              <a:t>KJA </a:t>
            </a:r>
            <a:r>
              <a:rPr lang="en-US" dirty="0" err="1" smtClean="0"/>
              <a:t>dilarang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jasa</a:t>
            </a:r>
            <a:r>
              <a:rPr lang="en-US" dirty="0" smtClean="0"/>
              <a:t> </a:t>
            </a:r>
            <a:r>
              <a:rPr lang="en-US" dirty="0" err="1" smtClean="0"/>
              <a:t>asurans</a:t>
            </a:r>
            <a:endParaRPr lang="en-US" dirty="0" smtClean="0"/>
          </a:p>
          <a:p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mendapatkan</a:t>
            </a:r>
            <a:r>
              <a:rPr lang="en-US" dirty="0" smtClean="0"/>
              <a:t> </a:t>
            </a:r>
            <a:r>
              <a:rPr lang="en-US" dirty="0" err="1" smtClean="0"/>
              <a:t>izin</a:t>
            </a:r>
            <a:r>
              <a:rPr lang="en-US" dirty="0" smtClean="0"/>
              <a:t> </a:t>
            </a:r>
            <a:r>
              <a:rPr lang="en-US" dirty="0" err="1" smtClean="0"/>
              <a:t>usaha</a:t>
            </a:r>
            <a:r>
              <a:rPr lang="en-US" dirty="0" smtClean="0"/>
              <a:t>, KJA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memenuhi</a:t>
            </a:r>
            <a:r>
              <a:rPr lang="en-US" dirty="0" smtClean="0"/>
              <a:t> </a:t>
            </a:r>
            <a:r>
              <a:rPr lang="en-US" dirty="0" err="1" smtClean="0"/>
              <a:t>persyaratan</a:t>
            </a:r>
            <a:r>
              <a:rPr lang="en-US" dirty="0" smtClean="0"/>
              <a:t>, </a:t>
            </a:r>
            <a:r>
              <a:rPr lang="en-US" dirty="0" err="1" smtClean="0"/>
              <a:t>antara</a:t>
            </a:r>
            <a:r>
              <a:rPr lang="en-US" dirty="0" smtClean="0"/>
              <a:t> lain:</a:t>
            </a:r>
          </a:p>
          <a:p>
            <a:pPr marL="457200" indent="-457200">
              <a:buAutoNum type="alphaLcPeriod"/>
            </a:pP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tempat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menjalankan</a:t>
            </a:r>
            <a:r>
              <a:rPr lang="en-US" dirty="0" smtClean="0"/>
              <a:t> </a:t>
            </a:r>
            <a:r>
              <a:rPr lang="en-US" dirty="0" err="1" smtClean="0"/>
              <a:t>usaha</a:t>
            </a:r>
            <a:r>
              <a:rPr lang="en-US" dirty="0" smtClean="0"/>
              <a:t> yang </a:t>
            </a:r>
            <a:r>
              <a:rPr lang="en-US" dirty="0" err="1" smtClean="0"/>
              <a:t>berdomisili</a:t>
            </a:r>
            <a:r>
              <a:rPr lang="en-US" dirty="0" smtClean="0"/>
              <a:t> di NKRI</a:t>
            </a:r>
          </a:p>
          <a:p>
            <a:pPr marL="457200" indent="-457200">
              <a:buAutoNum type="alphaLcPeriod"/>
            </a:pPr>
            <a:r>
              <a:rPr lang="en-US" dirty="0" err="1" smtClean="0"/>
              <a:t>Memiliki</a:t>
            </a:r>
            <a:r>
              <a:rPr lang="en-US" dirty="0" smtClean="0"/>
              <a:t> NPWP</a:t>
            </a:r>
          </a:p>
          <a:p>
            <a:pPr marL="457200" indent="-457200">
              <a:buAutoNum type="alphaLcPeriod"/>
            </a:pP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rancangan</a:t>
            </a:r>
            <a:r>
              <a:rPr lang="en-US" dirty="0" smtClean="0"/>
              <a:t> system </a:t>
            </a:r>
            <a:r>
              <a:rPr lang="en-US" dirty="0" err="1" smtClean="0"/>
              <a:t>pengendalian</a:t>
            </a:r>
            <a:r>
              <a:rPr lang="en-US" dirty="0" smtClean="0"/>
              <a:t> </a:t>
            </a:r>
            <a:r>
              <a:rPr lang="en-US" dirty="0" err="1" smtClean="0"/>
              <a:t>mutu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310478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Kantor </a:t>
            </a:r>
            <a:r>
              <a:rPr lang="en-US" dirty="0" err="1"/>
              <a:t>jasa</a:t>
            </a:r>
            <a:r>
              <a:rPr lang="en-US" dirty="0"/>
              <a:t> </a:t>
            </a:r>
            <a:r>
              <a:rPr lang="en-US" dirty="0" err="1"/>
              <a:t>akuntansi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meningkatkan</a:t>
            </a:r>
            <a:r>
              <a:rPr lang="en-US" dirty="0" smtClean="0"/>
              <a:t> </a:t>
            </a:r>
            <a:r>
              <a:rPr lang="en-US" dirty="0" err="1" smtClean="0"/>
              <a:t>profesionalisme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mendorong</a:t>
            </a:r>
            <a:r>
              <a:rPr lang="en-US" dirty="0" smtClean="0"/>
              <a:t> </a:t>
            </a:r>
            <a:r>
              <a:rPr lang="en-US" dirty="0" err="1" smtClean="0"/>
              <a:t>kepatuhan</a:t>
            </a:r>
            <a:r>
              <a:rPr lang="en-US" dirty="0" smtClean="0"/>
              <a:t> </a:t>
            </a:r>
            <a:r>
              <a:rPr lang="en-US" dirty="0" err="1" smtClean="0"/>
              <a:t>akuntan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ketentuan</a:t>
            </a:r>
            <a:r>
              <a:rPr lang="en-US" dirty="0" smtClean="0"/>
              <a:t> </a:t>
            </a:r>
            <a:r>
              <a:rPr lang="en-US" dirty="0" err="1" smtClean="0"/>
              <a:t>peraturan</a:t>
            </a:r>
            <a:r>
              <a:rPr lang="en-US" dirty="0" smtClean="0"/>
              <a:t> </a:t>
            </a:r>
            <a:r>
              <a:rPr lang="en-US" dirty="0" err="1" smtClean="0"/>
              <a:t>perundang-undangan</a:t>
            </a:r>
            <a:r>
              <a:rPr lang="en-US" dirty="0" smtClean="0"/>
              <a:t>, </a:t>
            </a:r>
            <a:r>
              <a:rPr lang="en-US" dirty="0" err="1" smtClean="0"/>
              <a:t>menteri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pembinaan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akuntan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KJA yang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PPAJP (P2PK)</a:t>
            </a:r>
          </a:p>
          <a:p>
            <a:r>
              <a:rPr lang="en-US" dirty="0" err="1" smtClean="0"/>
              <a:t>Akuntan</a:t>
            </a:r>
            <a:r>
              <a:rPr lang="en-US" dirty="0" smtClean="0"/>
              <a:t> </a:t>
            </a:r>
            <a:r>
              <a:rPr lang="en-US" dirty="0" err="1" smtClean="0"/>
              <a:t>wajib</a:t>
            </a:r>
            <a:r>
              <a:rPr lang="en-US" dirty="0" smtClean="0"/>
              <a:t>:</a:t>
            </a:r>
          </a:p>
          <a:p>
            <a:pPr marL="457200" indent="-457200">
              <a:buAutoNum type="alphaLcPeriod"/>
            </a:pPr>
            <a:r>
              <a:rPr lang="en-US" dirty="0" err="1" smtClean="0"/>
              <a:t>Menjaga</a:t>
            </a:r>
            <a:r>
              <a:rPr lang="en-US" dirty="0" smtClean="0"/>
              <a:t> </a:t>
            </a:r>
            <a:r>
              <a:rPr lang="en-US" dirty="0" err="1" smtClean="0"/>
              <a:t>kompetensi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PPL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menyampaikan</a:t>
            </a:r>
            <a:r>
              <a:rPr lang="en-US" dirty="0" smtClean="0"/>
              <a:t> </a:t>
            </a:r>
            <a:r>
              <a:rPr lang="en-US" dirty="0" err="1" smtClean="0"/>
              <a:t>laporan</a:t>
            </a:r>
            <a:r>
              <a:rPr lang="en-US" dirty="0" smtClean="0"/>
              <a:t> </a:t>
            </a:r>
            <a:r>
              <a:rPr lang="en-US" dirty="0" err="1" smtClean="0"/>
              <a:t>realisasi</a:t>
            </a:r>
            <a:r>
              <a:rPr lang="en-US" dirty="0" smtClean="0"/>
              <a:t> PPL</a:t>
            </a:r>
          </a:p>
          <a:p>
            <a:pPr marL="457200" indent="-457200">
              <a:buAutoNum type="alphaLcPeriod"/>
            </a:pP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anggota</a:t>
            </a:r>
            <a:r>
              <a:rPr lang="en-US" dirty="0" smtClean="0"/>
              <a:t> </a:t>
            </a:r>
            <a:r>
              <a:rPr lang="en-US" dirty="0" err="1" smtClean="0"/>
              <a:t>asosiasi</a:t>
            </a:r>
            <a:r>
              <a:rPr lang="en-US" dirty="0" smtClean="0"/>
              <a:t> </a:t>
            </a:r>
            <a:r>
              <a:rPr lang="en-US" dirty="0" err="1" smtClean="0"/>
              <a:t>profesi</a:t>
            </a:r>
            <a:r>
              <a:rPr lang="en-US" dirty="0" smtClean="0"/>
              <a:t> </a:t>
            </a:r>
            <a:r>
              <a:rPr lang="en-US" dirty="0" err="1" smtClean="0"/>
              <a:t>akuntan</a:t>
            </a:r>
            <a:endParaRPr lang="en-US" dirty="0" smtClean="0"/>
          </a:p>
          <a:p>
            <a:pPr marL="457200" indent="-457200">
              <a:buAutoNum type="alphaLcPeriod"/>
            </a:pPr>
            <a:r>
              <a:rPr lang="en-US" dirty="0" err="1" smtClean="0"/>
              <a:t>Mematuhi</a:t>
            </a:r>
            <a:r>
              <a:rPr lang="en-US" dirty="0" smtClean="0"/>
              <a:t> </a:t>
            </a:r>
            <a:r>
              <a:rPr lang="en-US" dirty="0" err="1" smtClean="0"/>
              <a:t>kode</a:t>
            </a:r>
            <a:r>
              <a:rPr lang="en-US" dirty="0" smtClean="0"/>
              <a:t> </a:t>
            </a:r>
            <a:r>
              <a:rPr lang="en-US" dirty="0" err="1" smtClean="0"/>
              <a:t>etik</a:t>
            </a:r>
            <a:endParaRPr lang="en-US" dirty="0" smtClean="0"/>
          </a:p>
          <a:p>
            <a:pPr marL="457200" indent="-457200">
              <a:buAutoNum type="alphaLcPeriod"/>
            </a:pPr>
            <a:r>
              <a:rPr lang="en-US" dirty="0" err="1" smtClean="0"/>
              <a:t>Mematuhi</a:t>
            </a:r>
            <a:r>
              <a:rPr lang="en-US" dirty="0" smtClean="0"/>
              <a:t> </a:t>
            </a:r>
            <a:r>
              <a:rPr lang="en-US" dirty="0" err="1" smtClean="0"/>
              <a:t>standar</a:t>
            </a:r>
            <a:r>
              <a:rPr lang="en-US" dirty="0" smtClean="0"/>
              <a:t> </a:t>
            </a:r>
            <a:r>
              <a:rPr lang="en-US" dirty="0" err="1" smtClean="0"/>
              <a:t>profesi</a:t>
            </a:r>
            <a:r>
              <a:rPr lang="en-US" dirty="0" smtClean="0"/>
              <a:t> yang </a:t>
            </a:r>
            <a:r>
              <a:rPr lang="en-US" dirty="0" err="1" smtClean="0"/>
              <a:t>diterbitkan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asosiasi</a:t>
            </a:r>
            <a:r>
              <a:rPr lang="en-US" dirty="0" smtClean="0"/>
              <a:t> </a:t>
            </a:r>
            <a:r>
              <a:rPr lang="en-US" dirty="0" err="1" smtClean="0"/>
              <a:t>profesi</a:t>
            </a:r>
            <a:r>
              <a:rPr lang="en-US" dirty="0" smtClean="0"/>
              <a:t> </a:t>
            </a:r>
            <a:r>
              <a:rPr lang="en-US" dirty="0" err="1" smtClean="0"/>
              <a:t>akuntan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810551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End of 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Terima</a:t>
            </a:r>
            <a:r>
              <a:rPr lang="en-US" dirty="0" smtClean="0"/>
              <a:t> </a:t>
            </a:r>
            <a:r>
              <a:rPr lang="en-US" smtClean="0"/>
              <a:t>kasih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4559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Accounting &amp; </a:t>
            </a:r>
            <a:r>
              <a:rPr lang="en-US" dirty="0" smtClean="0"/>
              <a:t>Auditing (</a:t>
            </a:r>
            <a:r>
              <a:rPr lang="en-US" dirty="0" err="1" smtClean="0"/>
              <a:t>lanjutan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Accounting process: Input (transaction journal) =&gt; Proses (recorded process to GL) =&gt; Output (financial reporting). Accounting </a:t>
            </a:r>
            <a:r>
              <a:rPr lang="en-US" dirty="0" err="1" smtClean="0"/>
              <a:t>bersifat</a:t>
            </a:r>
            <a:r>
              <a:rPr lang="en-US" dirty="0" smtClean="0"/>
              <a:t> </a:t>
            </a:r>
            <a:r>
              <a:rPr lang="en-US" dirty="0" err="1" smtClean="0"/>
              <a:t>konstruktif</a:t>
            </a:r>
            <a:endParaRPr lang="en-US" dirty="0" smtClean="0"/>
          </a:p>
          <a:p>
            <a:r>
              <a:rPr lang="en-US" dirty="0" smtClean="0"/>
              <a:t>Auditing process: </a:t>
            </a:r>
            <a:r>
              <a:rPr lang="en-US" dirty="0" err="1" smtClean="0"/>
              <a:t>Laporan</a:t>
            </a:r>
            <a:r>
              <a:rPr lang="en-US" dirty="0" smtClean="0"/>
              <a:t> keuangan (financial reporting) =&gt; </a:t>
            </a:r>
            <a:r>
              <a:rPr lang="en-US" dirty="0" err="1" smtClean="0"/>
              <a:t>bukti-bukti</a:t>
            </a:r>
            <a:r>
              <a:rPr lang="en-US" dirty="0" smtClean="0"/>
              <a:t> yang </a:t>
            </a:r>
            <a:r>
              <a:rPr lang="en-US" dirty="0" err="1" smtClean="0"/>
              <a:t>mendasari</a:t>
            </a:r>
            <a:r>
              <a:rPr lang="en-US" dirty="0" smtClean="0"/>
              <a:t> (underlying evidence) =&gt; Risk based audit.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 smtClean="0"/>
              <a:t>Sama</a:t>
            </a:r>
            <a:r>
              <a:rPr lang="en-US" dirty="0" smtClean="0"/>
              <a:t> –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seorang</a:t>
            </a:r>
            <a:r>
              <a:rPr lang="en-US" dirty="0" smtClean="0"/>
              <a:t> </a:t>
            </a:r>
            <a:r>
              <a:rPr lang="en-US" dirty="0" err="1" smtClean="0"/>
              <a:t>akuntan</a:t>
            </a:r>
            <a:r>
              <a:rPr lang="en-US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017135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Mengapa</a:t>
            </a:r>
            <a:r>
              <a:rPr lang="en-US" dirty="0" smtClean="0"/>
              <a:t> </a:t>
            </a:r>
            <a:r>
              <a:rPr lang="en-US" dirty="0" err="1" smtClean="0"/>
              <a:t>jasa</a:t>
            </a:r>
            <a:r>
              <a:rPr lang="en-US" dirty="0" smtClean="0"/>
              <a:t> audit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 smtClean="0"/>
              <a:t>Pengguna</a:t>
            </a:r>
            <a:r>
              <a:rPr lang="en-US" dirty="0" smtClean="0"/>
              <a:t> </a:t>
            </a:r>
            <a:r>
              <a:rPr lang="en-US" dirty="0" err="1" smtClean="0"/>
              <a:t>laporan</a:t>
            </a:r>
            <a:r>
              <a:rPr lang="en-US" dirty="0" smtClean="0"/>
              <a:t> keuangan </a:t>
            </a:r>
            <a:r>
              <a:rPr lang="en-US" dirty="0" err="1" smtClean="0"/>
              <a:t>menghadapi</a:t>
            </a:r>
            <a:r>
              <a:rPr lang="en-US" dirty="0" smtClean="0"/>
              <a:t>:</a:t>
            </a:r>
          </a:p>
          <a:p>
            <a:r>
              <a:rPr lang="en-US" dirty="0" smtClean="0"/>
              <a:t>Business risks </a:t>
            </a:r>
          </a:p>
          <a:p>
            <a:r>
              <a:rPr lang="en-US" dirty="0" smtClean="0"/>
              <a:t>Information risks</a:t>
            </a:r>
          </a:p>
          <a:p>
            <a:pPr marL="0" indent="0">
              <a:buNone/>
            </a:pPr>
            <a:r>
              <a:rPr lang="en-US" dirty="0" err="1" smtClean="0"/>
              <a:t>Akuntan</a:t>
            </a:r>
            <a:r>
              <a:rPr lang="en-US" dirty="0" smtClean="0"/>
              <a:t> </a:t>
            </a:r>
            <a:r>
              <a:rPr lang="en-US" dirty="0" err="1" smtClean="0"/>
              <a:t>publik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peran</a:t>
            </a:r>
            <a:r>
              <a:rPr lang="en-US" dirty="0" smtClean="0"/>
              <a:t> </a:t>
            </a:r>
            <a:r>
              <a:rPr lang="en-US" dirty="0" err="1" smtClean="0"/>
              <a:t>penting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menekan</a:t>
            </a:r>
            <a:r>
              <a:rPr lang="en-US" dirty="0" smtClean="0"/>
              <a:t> </a:t>
            </a:r>
            <a:r>
              <a:rPr lang="en-US" dirty="0" err="1" smtClean="0"/>
              <a:t>risiko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, </a:t>
            </a:r>
            <a:r>
              <a:rPr lang="en-US" dirty="0" err="1" smtClean="0"/>
              <a:t>yakni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jasa</a:t>
            </a:r>
            <a:r>
              <a:rPr lang="en-US" dirty="0" smtClean="0"/>
              <a:t> audit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laporan</a:t>
            </a:r>
            <a:r>
              <a:rPr lang="en-US" dirty="0" smtClean="0"/>
              <a:t> keuangan </a:t>
            </a:r>
            <a:r>
              <a:rPr lang="en-US" dirty="0" err="1" smtClean="0"/>
              <a:t>entitas</a:t>
            </a:r>
            <a:r>
              <a:rPr lang="en-US" dirty="0" smtClean="0"/>
              <a:t>. </a:t>
            </a:r>
            <a:r>
              <a:rPr lang="en-US" dirty="0" err="1" smtClean="0"/>
              <a:t>Dalam</a:t>
            </a:r>
            <a:r>
              <a:rPr lang="en-US" dirty="0" smtClean="0"/>
              <a:t> audit auditor </a:t>
            </a:r>
            <a:r>
              <a:rPr lang="en-US" dirty="0" err="1" smtClean="0"/>
              <a:t>berupaya</a:t>
            </a:r>
            <a:r>
              <a:rPr lang="en-US" dirty="0" smtClean="0"/>
              <a:t> </a:t>
            </a:r>
            <a:r>
              <a:rPr lang="en-US" dirty="0" err="1" smtClean="0"/>
              <a:t>memperoleh</a:t>
            </a:r>
            <a:r>
              <a:rPr lang="en-US" dirty="0" smtClean="0"/>
              <a:t> </a:t>
            </a:r>
            <a:r>
              <a:rPr lang="en-US" dirty="0" err="1" smtClean="0"/>
              <a:t>asurans</a:t>
            </a:r>
            <a:r>
              <a:rPr lang="en-US" dirty="0" smtClean="0"/>
              <a:t> yang </a:t>
            </a:r>
            <a:r>
              <a:rPr lang="en-US" dirty="0" err="1" smtClean="0"/>
              <a:t>memadai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laporan</a:t>
            </a:r>
            <a:r>
              <a:rPr lang="en-US" dirty="0" smtClean="0"/>
              <a:t> keuangan yang </a:t>
            </a:r>
            <a:r>
              <a:rPr lang="en-US" dirty="0" err="1" smtClean="0"/>
              <a:t>diaudit</a:t>
            </a:r>
            <a:r>
              <a:rPr lang="en-US" dirty="0" smtClean="0"/>
              <a:t> </a:t>
            </a:r>
            <a:r>
              <a:rPr lang="en-US" dirty="0" err="1" smtClean="0"/>
              <a:t>bebas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salah</a:t>
            </a:r>
            <a:r>
              <a:rPr lang="en-US" dirty="0" smtClean="0"/>
              <a:t> </a:t>
            </a:r>
            <a:r>
              <a:rPr lang="en-US" dirty="0" err="1" smtClean="0"/>
              <a:t>saji</a:t>
            </a:r>
            <a:r>
              <a:rPr lang="en-US" dirty="0" smtClean="0"/>
              <a:t> yang material, </a:t>
            </a:r>
            <a:r>
              <a:rPr lang="en-US" dirty="0" err="1" smtClean="0"/>
              <a:t>baik</a:t>
            </a:r>
            <a:r>
              <a:rPr lang="en-US" dirty="0" smtClean="0"/>
              <a:t> yang </a:t>
            </a:r>
            <a:r>
              <a:rPr lang="en-US" dirty="0" err="1" smtClean="0"/>
              <a:t>disebabkan</a:t>
            </a:r>
            <a:r>
              <a:rPr lang="en-US" dirty="0" smtClean="0"/>
              <a:t> </a:t>
            </a:r>
            <a:r>
              <a:rPr lang="en-US" dirty="0" err="1" smtClean="0"/>
              <a:t>kekeliruan</a:t>
            </a:r>
            <a:r>
              <a:rPr lang="en-US" dirty="0" smtClean="0"/>
              <a:t>/</a:t>
            </a:r>
            <a:r>
              <a:rPr lang="en-US" dirty="0" err="1" smtClean="0"/>
              <a:t>kesalahan</a:t>
            </a:r>
            <a:r>
              <a:rPr lang="en-US" dirty="0" smtClean="0"/>
              <a:t> </a:t>
            </a:r>
            <a:r>
              <a:rPr lang="en-US" dirty="0" err="1" smtClean="0"/>
              <a:t>maupun</a:t>
            </a:r>
            <a:r>
              <a:rPr lang="en-US" dirty="0" smtClean="0"/>
              <a:t> </a:t>
            </a:r>
            <a:r>
              <a:rPr lang="en-US" dirty="0" err="1" smtClean="0"/>
              <a:t>manipulasi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10968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Jasa</a:t>
            </a:r>
            <a:r>
              <a:rPr lang="en-US" dirty="0" smtClean="0"/>
              <a:t> </a:t>
            </a:r>
            <a:r>
              <a:rPr lang="en-US" dirty="0" err="1" smtClean="0"/>
              <a:t>akuntan</a:t>
            </a:r>
            <a:r>
              <a:rPr lang="en-US" dirty="0" smtClean="0"/>
              <a:t> </a:t>
            </a:r>
            <a:r>
              <a:rPr lang="en-US" dirty="0" err="1" smtClean="0"/>
              <a:t>publik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menekan</a:t>
            </a:r>
            <a:r>
              <a:rPr lang="en-US" dirty="0" smtClean="0"/>
              <a:t> </a:t>
            </a:r>
            <a:r>
              <a:rPr lang="en-US" dirty="0" err="1" smtClean="0"/>
              <a:t>risiko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auditnya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Transaksi</a:t>
            </a:r>
            <a:r>
              <a:rPr lang="en-US" dirty="0" smtClean="0"/>
              <a:t> </a:t>
            </a:r>
            <a:r>
              <a:rPr lang="en-US" dirty="0" err="1" smtClean="0"/>
              <a:t>perkreditan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perbankan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lembaga</a:t>
            </a:r>
            <a:r>
              <a:rPr lang="en-US" dirty="0" smtClean="0"/>
              <a:t> non-bank</a:t>
            </a:r>
          </a:p>
          <a:p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 smtClean="0"/>
              <a:t>pelaporan</a:t>
            </a:r>
            <a:r>
              <a:rPr lang="en-US" dirty="0" smtClean="0"/>
              <a:t> di </a:t>
            </a:r>
            <a:r>
              <a:rPr lang="en-US" dirty="0" err="1" smtClean="0"/>
              <a:t>pasar</a:t>
            </a:r>
            <a:r>
              <a:rPr lang="en-US" dirty="0" smtClean="0"/>
              <a:t> modal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emiten</a:t>
            </a:r>
            <a:r>
              <a:rPr lang="en-US" dirty="0" smtClean="0"/>
              <a:t> di </a:t>
            </a:r>
            <a:r>
              <a:rPr lang="en-US" dirty="0" err="1" smtClean="0"/>
              <a:t>pasar</a:t>
            </a:r>
            <a:r>
              <a:rPr lang="en-US" dirty="0" smtClean="0"/>
              <a:t> modal (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tbk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Pengawasan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OJK (</a:t>
            </a:r>
            <a:r>
              <a:rPr lang="en-US" dirty="0" err="1" smtClean="0"/>
              <a:t>otoritas</a:t>
            </a:r>
            <a:r>
              <a:rPr lang="en-US" dirty="0" smtClean="0"/>
              <a:t> </a:t>
            </a:r>
            <a:r>
              <a:rPr lang="en-US" dirty="0" err="1" smtClean="0"/>
              <a:t>jasa</a:t>
            </a:r>
            <a:r>
              <a:rPr lang="en-US" dirty="0" smtClean="0"/>
              <a:t> keuangan)</a:t>
            </a:r>
          </a:p>
          <a:p>
            <a:r>
              <a:rPr lang="en-US" dirty="0" err="1" smtClean="0"/>
              <a:t>Kementerian</a:t>
            </a:r>
            <a:r>
              <a:rPr lang="en-US" dirty="0" smtClean="0"/>
              <a:t> BUMN yang </a:t>
            </a:r>
            <a:r>
              <a:rPr lang="en-US" dirty="0" err="1" smtClean="0"/>
              <a:t>menerima</a:t>
            </a:r>
            <a:r>
              <a:rPr lang="en-US" dirty="0" smtClean="0"/>
              <a:t> </a:t>
            </a:r>
            <a:r>
              <a:rPr lang="en-US" dirty="0" err="1" smtClean="0"/>
              <a:t>laporan</a:t>
            </a:r>
            <a:r>
              <a:rPr lang="en-US" dirty="0" smtClean="0"/>
              <a:t> keuangan </a:t>
            </a:r>
            <a:r>
              <a:rPr lang="en-US" dirty="0" err="1" smtClean="0"/>
              <a:t>Badan</a:t>
            </a:r>
            <a:r>
              <a:rPr lang="en-US" dirty="0" smtClean="0"/>
              <a:t> Usaha </a:t>
            </a:r>
            <a:r>
              <a:rPr lang="en-US" dirty="0" err="1" smtClean="0"/>
              <a:t>Milik</a:t>
            </a:r>
            <a:r>
              <a:rPr lang="en-US" dirty="0" smtClean="0"/>
              <a:t> Negara</a:t>
            </a:r>
          </a:p>
          <a:p>
            <a:r>
              <a:rPr lang="en-US" dirty="0" err="1" smtClean="0"/>
              <a:t>Dirjen</a:t>
            </a:r>
            <a:r>
              <a:rPr lang="en-US" dirty="0" smtClean="0"/>
              <a:t> </a:t>
            </a:r>
            <a:r>
              <a:rPr lang="en-US" dirty="0" err="1" smtClean="0"/>
              <a:t>pajak</a:t>
            </a:r>
            <a:r>
              <a:rPr lang="en-US" dirty="0" smtClean="0"/>
              <a:t> yang </a:t>
            </a:r>
            <a:r>
              <a:rPr lang="en-US" dirty="0" err="1" smtClean="0"/>
              <a:t>menerima</a:t>
            </a:r>
            <a:r>
              <a:rPr lang="en-US" dirty="0" smtClean="0"/>
              <a:t> </a:t>
            </a:r>
            <a:r>
              <a:rPr lang="en-US" dirty="0" err="1" smtClean="0"/>
              <a:t>laporan</a:t>
            </a:r>
            <a:r>
              <a:rPr lang="en-US" dirty="0" smtClean="0"/>
              <a:t> keuangan yang </a:t>
            </a:r>
            <a:r>
              <a:rPr lang="en-US" dirty="0" err="1" smtClean="0"/>
              <a:t>dilampirkan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SPT </a:t>
            </a:r>
            <a:r>
              <a:rPr lang="en-US" dirty="0" err="1" smtClean="0"/>
              <a:t>pajak</a:t>
            </a:r>
            <a:r>
              <a:rPr lang="en-US" dirty="0" smtClean="0"/>
              <a:t> </a:t>
            </a:r>
            <a:r>
              <a:rPr lang="en-US" dirty="0" err="1" smtClean="0"/>
              <a:t>penghasilan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07796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Audit, </a:t>
            </a:r>
            <a:r>
              <a:rPr lang="en-US" dirty="0" err="1" smtClean="0"/>
              <a:t>atestasi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asurans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jasa</a:t>
            </a:r>
            <a:r>
              <a:rPr lang="en-US" dirty="0" smtClean="0"/>
              <a:t> audit,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keandalan</a:t>
            </a:r>
            <a:r>
              <a:rPr lang="en-US" dirty="0" smtClean="0"/>
              <a:t> </a:t>
            </a:r>
            <a:r>
              <a:rPr lang="en-US" dirty="0" err="1" smtClean="0"/>
              <a:t>laporan</a:t>
            </a:r>
            <a:r>
              <a:rPr lang="en-US" dirty="0" smtClean="0"/>
              <a:t> keuangan </a:t>
            </a:r>
            <a:r>
              <a:rPr lang="en-US" dirty="0" err="1" smtClean="0"/>
              <a:t>meningkat</a:t>
            </a:r>
            <a:r>
              <a:rPr lang="en-US" dirty="0" smtClean="0"/>
              <a:t>.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auditor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asurans</a:t>
            </a:r>
            <a:r>
              <a:rPr lang="en-US" dirty="0" smtClean="0"/>
              <a:t>, </a:t>
            </a: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keyakinan</a:t>
            </a:r>
            <a:r>
              <a:rPr lang="en-US" dirty="0" smtClean="0"/>
              <a:t> yang </a:t>
            </a:r>
            <a:r>
              <a:rPr lang="en-US" dirty="0" err="1" smtClean="0"/>
              <a:t>mutlak</a:t>
            </a:r>
            <a:r>
              <a:rPr lang="en-US" dirty="0" smtClean="0"/>
              <a:t> (absolute assurance),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asurans</a:t>
            </a:r>
            <a:r>
              <a:rPr lang="en-US" dirty="0" smtClean="0"/>
              <a:t> yang </a:t>
            </a:r>
            <a:r>
              <a:rPr lang="en-US" dirty="0" err="1" smtClean="0"/>
              <a:t>memadai</a:t>
            </a:r>
            <a:r>
              <a:rPr lang="en-US" dirty="0" smtClean="0"/>
              <a:t> (reasonable assurance). </a:t>
            </a: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jaminan</a:t>
            </a:r>
            <a:r>
              <a:rPr lang="en-US" dirty="0" smtClean="0"/>
              <a:t> </a:t>
            </a:r>
            <a:r>
              <a:rPr lang="en-US" dirty="0" err="1" smtClean="0"/>
              <a:t>sepenuhnya</a:t>
            </a:r>
            <a:r>
              <a:rPr lang="en-US" dirty="0" smtClean="0"/>
              <a:t>.</a:t>
            </a:r>
          </a:p>
          <a:p>
            <a:r>
              <a:rPr lang="en-US" dirty="0" smtClean="0"/>
              <a:t>Auditing </a:t>
            </a:r>
            <a:r>
              <a:rPr lang="en-US" dirty="0" err="1" smtClean="0"/>
              <a:t>termasuk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jasa</a:t>
            </a:r>
            <a:r>
              <a:rPr lang="en-US" dirty="0" smtClean="0"/>
              <a:t> </a:t>
            </a:r>
            <a:r>
              <a:rPr lang="en-US" dirty="0" err="1" smtClean="0"/>
              <a:t>asurans</a:t>
            </a:r>
            <a:r>
              <a:rPr lang="en-US" dirty="0" smtClean="0"/>
              <a:t>, </a:t>
            </a:r>
            <a:r>
              <a:rPr lang="en-US" dirty="0" err="1" smtClean="0"/>
              <a:t>tapi</a:t>
            </a:r>
            <a:r>
              <a:rPr lang="en-US" dirty="0" smtClean="0"/>
              <a:t> </a:t>
            </a: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satu-satunya</a:t>
            </a:r>
            <a:r>
              <a:rPr lang="en-US" dirty="0" smtClean="0"/>
              <a:t> </a:t>
            </a:r>
            <a:r>
              <a:rPr lang="en-US" dirty="0" err="1" smtClean="0"/>
              <a:t>jasa</a:t>
            </a:r>
            <a:r>
              <a:rPr lang="en-US" dirty="0" smtClean="0"/>
              <a:t> </a:t>
            </a:r>
            <a:r>
              <a:rPr lang="en-US" dirty="0" err="1" smtClean="0"/>
              <a:t>asurans</a:t>
            </a:r>
            <a:r>
              <a:rPr lang="en-US" dirty="0" smtClean="0"/>
              <a:t>.</a:t>
            </a:r>
          </a:p>
          <a:p>
            <a:r>
              <a:rPr lang="en-US" dirty="0" smtClean="0"/>
              <a:t>Audit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salah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(</a:t>
            </a:r>
            <a:r>
              <a:rPr lang="en-US" dirty="0" err="1" smtClean="0"/>
              <a:t>tapi</a:t>
            </a:r>
            <a:r>
              <a:rPr lang="en-US" dirty="0" smtClean="0"/>
              <a:t> </a:t>
            </a: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satu-satunya</a:t>
            </a:r>
            <a:r>
              <a:rPr lang="en-US" dirty="0" smtClean="0"/>
              <a:t>) </a:t>
            </a:r>
            <a:r>
              <a:rPr lang="en-US" dirty="0" err="1" smtClean="0"/>
              <a:t>jasa</a:t>
            </a:r>
            <a:r>
              <a:rPr lang="en-US" dirty="0" smtClean="0"/>
              <a:t> </a:t>
            </a:r>
            <a:r>
              <a:rPr lang="en-US" dirty="0" err="1" smtClean="0"/>
              <a:t>atestasi</a:t>
            </a:r>
            <a:r>
              <a:rPr lang="en-US" dirty="0" smtClean="0"/>
              <a:t>.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atestasi</a:t>
            </a:r>
            <a:r>
              <a:rPr lang="en-US" dirty="0" smtClean="0"/>
              <a:t> </a:t>
            </a:r>
            <a:r>
              <a:rPr lang="en-US" dirty="0" err="1" smtClean="0"/>
              <a:t>selain</a:t>
            </a:r>
            <a:r>
              <a:rPr lang="en-US" dirty="0" smtClean="0"/>
              <a:t> </a:t>
            </a:r>
            <a:r>
              <a:rPr lang="en-US" dirty="0" err="1" smtClean="0"/>
              <a:t>jasa</a:t>
            </a:r>
            <a:r>
              <a:rPr lang="en-US" dirty="0" smtClean="0"/>
              <a:t> audit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jasa</a:t>
            </a:r>
            <a:r>
              <a:rPr lang="en-US" dirty="0" smtClean="0"/>
              <a:t> </a:t>
            </a:r>
            <a:r>
              <a:rPr lang="en-US" dirty="0" err="1" smtClean="0"/>
              <a:t>reviu</a:t>
            </a:r>
            <a:r>
              <a:rPr lang="en-US" dirty="0" smtClean="0"/>
              <a:t>. </a:t>
            </a:r>
            <a:r>
              <a:rPr lang="en-US" dirty="0" err="1" smtClean="0"/>
              <a:t>Misalnya</a:t>
            </a:r>
            <a:r>
              <a:rPr lang="en-US" dirty="0" smtClean="0"/>
              <a:t> </a:t>
            </a:r>
            <a:r>
              <a:rPr lang="en-US" dirty="0" err="1" smtClean="0"/>
              <a:t>reviu</a:t>
            </a:r>
            <a:r>
              <a:rPr lang="en-US" dirty="0" smtClean="0"/>
              <a:t> </a:t>
            </a:r>
            <a:r>
              <a:rPr lang="en-US" dirty="0" err="1" smtClean="0"/>
              <a:t>laporan</a:t>
            </a:r>
            <a:r>
              <a:rPr lang="en-US" dirty="0" smtClean="0"/>
              <a:t> keuangan </a:t>
            </a:r>
            <a:r>
              <a:rPr lang="en-US" dirty="0" err="1" smtClean="0"/>
              <a:t>kuartal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semesteran</a:t>
            </a:r>
            <a:r>
              <a:rPr lang="en-US" dirty="0" smtClean="0"/>
              <a:t> yang </a:t>
            </a:r>
            <a:r>
              <a:rPr lang="en-US" dirty="0" err="1" smtClean="0"/>
              <a:t>dilakukan</a:t>
            </a:r>
            <a:r>
              <a:rPr lang="en-US" dirty="0" smtClean="0"/>
              <a:t> di </a:t>
            </a:r>
            <a:r>
              <a:rPr lang="en-US" dirty="0" err="1" smtClean="0"/>
              <a:t>tengah</a:t>
            </a:r>
            <a:r>
              <a:rPr lang="en-US" dirty="0" smtClean="0"/>
              <a:t> </a:t>
            </a:r>
            <a:r>
              <a:rPr lang="en-US" dirty="0" err="1" smtClean="0"/>
              <a:t>tahun</a:t>
            </a:r>
            <a:r>
              <a:rPr lang="en-US" dirty="0" smtClean="0"/>
              <a:t> (interim). Audit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reviu</a:t>
            </a:r>
            <a:r>
              <a:rPr lang="en-US" dirty="0" smtClean="0"/>
              <a:t> </a:t>
            </a:r>
            <a:r>
              <a:rPr lang="en-US" dirty="0" err="1" smtClean="0"/>
              <a:t>meningkatkan</a:t>
            </a:r>
            <a:r>
              <a:rPr lang="en-US" dirty="0" smtClean="0"/>
              <a:t> </a:t>
            </a:r>
            <a:r>
              <a:rPr lang="en-US" dirty="0" err="1" smtClean="0"/>
              <a:t>keandalan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. </a:t>
            </a:r>
            <a:r>
              <a:rPr lang="en-US" dirty="0" err="1" smtClean="0"/>
              <a:t>Meningkatkan</a:t>
            </a:r>
            <a:r>
              <a:rPr lang="en-US" dirty="0" smtClean="0"/>
              <a:t> </a:t>
            </a:r>
            <a:r>
              <a:rPr lang="en-US" dirty="0" err="1" smtClean="0"/>
              <a:t>keandalan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ciri</a:t>
            </a:r>
            <a:r>
              <a:rPr lang="en-US" dirty="0" smtClean="0"/>
              <a:t> </a:t>
            </a:r>
            <a:r>
              <a:rPr lang="en-US" dirty="0" err="1" smtClean="0"/>
              <a:t>atestasi</a:t>
            </a:r>
            <a:r>
              <a:rPr lang="en-US" dirty="0" smtClean="0"/>
              <a:t>. Audit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reviu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atestasi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039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Audit, </a:t>
            </a:r>
            <a:r>
              <a:rPr lang="en-US" dirty="0" err="1"/>
              <a:t>atestasi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asurans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Jasa</a:t>
            </a:r>
            <a:r>
              <a:rPr lang="en-US" dirty="0" smtClean="0"/>
              <a:t> audit </a:t>
            </a:r>
            <a:r>
              <a:rPr lang="en-US" dirty="0" err="1" smtClean="0"/>
              <a:t>diatur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ISA (International Standards of Auditing)</a:t>
            </a:r>
          </a:p>
          <a:p>
            <a:r>
              <a:rPr lang="en-US" dirty="0" err="1" smtClean="0"/>
              <a:t>Jasa</a:t>
            </a:r>
            <a:r>
              <a:rPr lang="en-US" dirty="0" smtClean="0"/>
              <a:t> review </a:t>
            </a:r>
            <a:r>
              <a:rPr lang="en-US" dirty="0" err="1" smtClean="0"/>
              <a:t>diatur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International Standards on Review Engagements</a:t>
            </a:r>
          </a:p>
          <a:p>
            <a:r>
              <a:rPr lang="en-US" dirty="0" err="1" smtClean="0"/>
              <a:t>Jasa</a:t>
            </a:r>
            <a:r>
              <a:rPr lang="en-US" dirty="0" smtClean="0"/>
              <a:t> </a:t>
            </a:r>
            <a:r>
              <a:rPr lang="en-US" dirty="0" err="1" smtClean="0"/>
              <a:t>asurans</a:t>
            </a:r>
            <a:r>
              <a:rPr lang="en-US" dirty="0" smtClean="0"/>
              <a:t> </a:t>
            </a:r>
            <a:r>
              <a:rPr lang="en-US" dirty="0" err="1" smtClean="0"/>
              <a:t>lainnya</a:t>
            </a:r>
            <a:r>
              <a:rPr lang="en-US" dirty="0" smtClean="0"/>
              <a:t> (</a:t>
            </a:r>
            <a:r>
              <a:rPr lang="en-US" dirty="0" err="1" smtClean="0"/>
              <a:t>diluar</a:t>
            </a:r>
            <a:r>
              <a:rPr lang="en-US" dirty="0" smtClean="0"/>
              <a:t> audit </a:t>
            </a:r>
            <a:r>
              <a:rPr lang="en-US" dirty="0" err="1" smtClean="0"/>
              <a:t>dan</a:t>
            </a:r>
            <a:r>
              <a:rPr lang="en-US" dirty="0" smtClean="0"/>
              <a:t> review) </a:t>
            </a:r>
            <a:r>
              <a:rPr lang="en-US" dirty="0" err="1" smtClean="0"/>
              <a:t>diatur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ISAE (International Standards on Assurances Engagements)</a:t>
            </a:r>
          </a:p>
          <a:p>
            <a:r>
              <a:rPr lang="en-US" dirty="0" err="1" smtClean="0"/>
              <a:t>Prosedur</a:t>
            </a:r>
            <a:r>
              <a:rPr lang="en-US" dirty="0" smtClean="0"/>
              <a:t> yang </a:t>
            </a:r>
            <a:r>
              <a:rPr lang="en-US" dirty="0" err="1" smtClean="0"/>
              <a:t>disepakati</a:t>
            </a:r>
            <a:r>
              <a:rPr lang="en-US" dirty="0" smtClean="0"/>
              <a:t> (Agreed-upon procedures)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kompilasi</a:t>
            </a:r>
            <a:r>
              <a:rPr lang="en-US" dirty="0" smtClean="0"/>
              <a:t> (Compilation) </a:t>
            </a: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perikatan</a:t>
            </a:r>
            <a:r>
              <a:rPr lang="en-US" dirty="0" smtClean="0"/>
              <a:t> </a:t>
            </a:r>
            <a:r>
              <a:rPr lang="en-US" dirty="0" err="1" smtClean="0"/>
              <a:t>asurans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diatur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ISRS (International Standards on Related Services)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5274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Jasa</a:t>
            </a:r>
            <a:r>
              <a:rPr lang="en-US" dirty="0"/>
              <a:t> yang </a:t>
            </a:r>
            <a:r>
              <a:rPr lang="en-US" dirty="0" err="1"/>
              <a:t>diberikan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auditor.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981200" y="2493336"/>
            <a:ext cx="7543800" cy="39624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spcBef>
                <a:spcPct val="20000"/>
              </a:spcBef>
            </a:pPr>
            <a:endParaRPr lang="en-US" altLang="en-US" sz="3200"/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4729577" y="2574938"/>
            <a:ext cx="234391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altLang="en-US" dirty="0">
                <a:solidFill>
                  <a:srgbClr val="990000"/>
                </a:solidFill>
              </a:rPr>
              <a:t>CPA FIRM SERVICES</a:t>
            </a: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3973578" y="3184539"/>
            <a:ext cx="1595309" cy="701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altLang="en-US" dirty="0">
                <a:solidFill>
                  <a:srgbClr val="0000FF"/>
                </a:solidFill>
              </a:rPr>
              <a:t>ASSURANCE </a:t>
            </a:r>
          </a:p>
          <a:p>
            <a:pPr algn="ctr">
              <a:spcBef>
                <a:spcPct val="20000"/>
              </a:spcBef>
            </a:pPr>
            <a:r>
              <a:rPr lang="en-US" altLang="en-US" dirty="0">
                <a:solidFill>
                  <a:srgbClr val="0000FF"/>
                </a:solidFill>
              </a:rPr>
              <a:t>SERVICES</a:t>
            </a: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7093190" y="3184539"/>
            <a:ext cx="2215671" cy="701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altLang="en-US" dirty="0">
                <a:solidFill>
                  <a:srgbClr val="0000FF"/>
                </a:solidFill>
              </a:rPr>
              <a:t>NON-ASSURANCE </a:t>
            </a:r>
          </a:p>
          <a:p>
            <a:pPr algn="ctr">
              <a:spcBef>
                <a:spcPct val="20000"/>
              </a:spcBef>
            </a:pPr>
            <a:r>
              <a:rPr lang="en-US" altLang="en-US" dirty="0">
                <a:solidFill>
                  <a:srgbClr val="0000FF"/>
                </a:solidFill>
              </a:rPr>
              <a:t>SERVICES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731657" y="4327538"/>
            <a:ext cx="169790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altLang="en-US">
                <a:solidFill>
                  <a:srgbClr val="990000"/>
                </a:solidFill>
              </a:rPr>
              <a:t>ATTESTATIONS</a:t>
            </a: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5410443" y="4386277"/>
            <a:ext cx="3199914" cy="7448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en-US" altLang="en-US" dirty="0">
                <a:solidFill>
                  <a:srgbClr val="990000"/>
                </a:solidFill>
              </a:rPr>
              <a:t>NON-ATTESTATIONS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en-US" altLang="en-US" sz="2800" dirty="0">
                <a:solidFill>
                  <a:srgbClr val="990000"/>
                </a:solidFill>
              </a:rPr>
              <a:t>Other assurances</a:t>
            </a:r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2628319" y="5546739"/>
            <a:ext cx="1236236" cy="701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altLang="en-US"/>
              <a:t>FIN. STMT.</a:t>
            </a:r>
          </a:p>
          <a:p>
            <a:pPr algn="ctr">
              <a:spcBef>
                <a:spcPct val="20000"/>
              </a:spcBef>
            </a:pPr>
            <a:r>
              <a:rPr lang="en-US" altLang="en-US"/>
              <a:t>AUDITS</a:t>
            </a:r>
          </a:p>
        </p:txBody>
      </p: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5144373" y="5546739"/>
            <a:ext cx="1920719" cy="701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altLang="en-US"/>
              <a:t>NON-FIN. STMT. </a:t>
            </a:r>
          </a:p>
          <a:p>
            <a:pPr algn="ctr">
              <a:spcBef>
                <a:spcPct val="20000"/>
              </a:spcBef>
            </a:pPr>
            <a:r>
              <a:rPr lang="en-US" altLang="en-US"/>
              <a:t>AUDITS</a:t>
            </a:r>
          </a:p>
        </p:txBody>
      </p:sp>
      <p:sp>
        <p:nvSpPr>
          <p:cNvPr id="12" name="Line 11"/>
          <p:cNvSpPr>
            <a:spLocks noChangeShapeType="1"/>
          </p:cNvSpPr>
          <p:nvPr/>
        </p:nvSpPr>
        <p:spPr bwMode="auto">
          <a:xfrm flipH="1">
            <a:off x="3429000" y="4022738"/>
            <a:ext cx="1371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" name="Line 12"/>
          <p:cNvSpPr>
            <a:spLocks noChangeShapeType="1"/>
          </p:cNvSpPr>
          <p:nvPr/>
        </p:nvSpPr>
        <p:spPr bwMode="auto">
          <a:xfrm>
            <a:off x="4876800" y="4022738"/>
            <a:ext cx="1600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4" name="Line 13"/>
          <p:cNvSpPr>
            <a:spLocks noChangeShapeType="1"/>
          </p:cNvSpPr>
          <p:nvPr/>
        </p:nvSpPr>
        <p:spPr bwMode="auto">
          <a:xfrm flipH="1">
            <a:off x="4572000" y="2955938"/>
            <a:ext cx="1295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5" name="Line 14"/>
          <p:cNvSpPr>
            <a:spLocks noChangeShapeType="1"/>
          </p:cNvSpPr>
          <p:nvPr/>
        </p:nvSpPr>
        <p:spPr bwMode="auto">
          <a:xfrm>
            <a:off x="5943600" y="2955938"/>
            <a:ext cx="1219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6" name="Line 15"/>
          <p:cNvSpPr>
            <a:spLocks noChangeShapeType="1"/>
          </p:cNvSpPr>
          <p:nvPr/>
        </p:nvSpPr>
        <p:spPr bwMode="auto">
          <a:xfrm flipH="1">
            <a:off x="3200400" y="4708538"/>
            <a:ext cx="152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7" name="Line 16"/>
          <p:cNvSpPr>
            <a:spLocks noChangeShapeType="1"/>
          </p:cNvSpPr>
          <p:nvPr/>
        </p:nvSpPr>
        <p:spPr bwMode="auto">
          <a:xfrm>
            <a:off x="3429000" y="4708538"/>
            <a:ext cx="18288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5873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8509" y="477680"/>
            <a:ext cx="7239000" cy="899160"/>
          </a:xfrm>
        </p:spPr>
        <p:txBody>
          <a:bodyPr>
            <a:normAutofit fontScale="90000"/>
          </a:bodyPr>
          <a:lstStyle/>
          <a:p>
            <a:r>
              <a:rPr lang="en-US" sz="2700" dirty="0" err="1"/>
              <a:t>Hubungan</a:t>
            </a:r>
            <a:r>
              <a:rPr lang="en-US" sz="2700" dirty="0"/>
              <a:t> </a:t>
            </a:r>
            <a:r>
              <a:rPr lang="en-US" sz="2700" dirty="0" err="1"/>
              <a:t>antara</a:t>
            </a:r>
            <a:r>
              <a:rPr lang="en-US" sz="2700" dirty="0"/>
              <a:t> </a:t>
            </a:r>
            <a:r>
              <a:rPr lang="en-US" sz="2700" dirty="0" err="1"/>
              <a:t>jasa</a:t>
            </a:r>
            <a:r>
              <a:rPr lang="en-US" sz="2700" dirty="0"/>
              <a:t> </a:t>
            </a:r>
            <a:r>
              <a:rPr lang="en-US" sz="2700" dirty="0" err="1"/>
              <a:t>asuran</a:t>
            </a:r>
            <a:r>
              <a:rPr lang="en-US" sz="2700" dirty="0"/>
              <a:t>, </a:t>
            </a:r>
            <a:r>
              <a:rPr lang="en-US" sz="2700" dirty="0" err="1"/>
              <a:t>jasa</a:t>
            </a:r>
            <a:r>
              <a:rPr lang="en-US" sz="2700" dirty="0"/>
              <a:t> </a:t>
            </a:r>
            <a:r>
              <a:rPr lang="en-US" sz="2700" dirty="0" err="1"/>
              <a:t>atestasi</a:t>
            </a:r>
            <a:r>
              <a:rPr lang="en-US" sz="2700" dirty="0"/>
              <a:t> </a:t>
            </a:r>
            <a:r>
              <a:rPr lang="en-US" sz="2700" dirty="0" err="1"/>
              <a:t>dan</a:t>
            </a:r>
            <a:r>
              <a:rPr lang="en-US" sz="2700" dirty="0"/>
              <a:t> </a:t>
            </a:r>
            <a:r>
              <a:rPr lang="en-US" sz="2700" dirty="0" err="1"/>
              <a:t>jasa</a:t>
            </a:r>
            <a:r>
              <a:rPr lang="en-US" sz="2700" dirty="0"/>
              <a:t> non </a:t>
            </a:r>
            <a:r>
              <a:rPr lang="en-US" sz="2700" dirty="0" err="1"/>
              <a:t>asuran</a:t>
            </a:r>
            <a:endParaRPr lang="en-US" sz="2700" dirty="0"/>
          </a:p>
        </p:txBody>
      </p:sp>
      <p:pic>
        <p:nvPicPr>
          <p:cNvPr id="4" name="Picture 2"/>
          <p:cNvPicPr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1676401"/>
            <a:ext cx="8534400" cy="4611687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Oval 3"/>
          <p:cNvSpPr>
            <a:spLocks noChangeArrowheads="1"/>
          </p:cNvSpPr>
          <p:nvPr/>
        </p:nvSpPr>
        <p:spPr bwMode="auto">
          <a:xfrm>
            <a:off x="2206624" y="2463801"/>
            <a:ext cx="5266588" cy="3407131"/>
          </a:xfrm>
          <a:prstGeom prst="ellipse">
            <a:avLst/>
          </a:prstGeom>
          <a:solidFill>
            <a:srgbClr val="FFEFEF"/>
          </a:solidFill>
          <a:ln w="1270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endParaRPr lang="en-US" altLang="en-US"/>
          </a:p>
        </p:txBody>
      </p:sp>
      <p:sp>
        <p:nvSpPr>
          <p:cNvPr id="6" name="Oval 4"/>
          <p:cNvSpPr>
            <a:spLocks noChangeArrowheads="1"/>
          </p:cNvSpPr>
          <p:nvPr/>
        </p:nvSpPr>
        <p:spPr bwMode="auto">
          <a:xfrm>
            <a:off x="5524500" y="2398713"/>
            <a:ext cx="4646541" cy="3407131"/>
          </a:xfrm>
          <a:prstGeom prst="ellipse">
            <a:avLst/>
          </a:prstGeom>
          <a:solidFill>
            <a:srgbClr val="FFFF99">
              <a:alpha val="50000"/>
            </a:srgbClr>
          </a:solidFill>
          <a:ln w="1270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582988" y="2174876"/>
            <a:ext cx="2044478" cy="358804"/>
          </a:xfrm>
          <a:prstGeom prst="rect">
            <a:avLst/>
          </a:prstGeom>
          <a:solidFill>
            <a:srgbClr val="A03469"/>
          </a:solidFill>
          <a:ln w="12700">
            <a:solidFill>
              <a:schemeClr val="bg2"/>
            </a:solidFill>
            <a:miter lim="800000"/>
            <a:headEnd/>
            <a:tailEnd/>
          </a:ln>
          <a:effectLst>
            <a:outerShdw dist="35921" dir="2700000" algn="ctr" rotWithShape="0">
              <a:schemeClr val="tx2"/>
            </a:outerShdw>
          </a:effectLst>
        </p:spPr>
        <p:txBody>
          <a:bodyPr wrap="none" lIns="92075" tIns="46038" rIns="92075" bIns="46038" anchor="ctr"/>
          <a:lstStyle/>
          <a:p>
            <a:pPr algn="ctr" eaLnBrk="0" hangingPunct="0"/>
            <a:r>
              <a:rPr lang="en-US" altLang="en-US" sz="1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ASSURANCE SERVICES</a:t>
            </a:r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6661150" y="2174876"/>
            <a:ext cx="2556359" cy="358804"/>
          </a:xfrm>
          <a:prstGeom prst="rect">
            <a:avLst/>
          </a:prstGeom>
          <a:solidFill>
            <a:srgbClr val="A03469"/>
          </a:solidFill>
          <a:ln w="12700">
            <a:solidFill>
              <a:schemeClr val="bg2"/>
            </a:solidFill>
            <a:miter lim="800000"/>
            <a:headEnd/>
            <a:tailEnd/>
          </a:ln>
          <a:effectLst>
            <a:outerShdw dist="35921" dir="2700000" algn="ctr" rotWithShape="0">
              <a:schemeClr val="tx2"/>
            </a:outerShdw>
          </a:effectLst>
        </p:spPr>
        <p:txBody>
          <a:bodyPr wrap="none" lIns="92075" tIns="46038" rIns="92075" bIns="46038" anchor="ctr"/>
          <a:lstStyle/>
          <a:p>
            <a:pPr algn="ctr" eaLnBrk="0" hangingPunct="0"/>
            <a:r>
              <a:rPr lang="en-US" altLang="en-US" sz="1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NONASSURANCE SERVICES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2338388" y="3608388"/>
            <a:ext cx="3059099" cy="1588989"/>
          </a:xfrm>
          <a:prstGeom prst="ellipse">
            <a:avLst/>
          </a:prstGeom>
          <a:gradFill rotWithShape="0">
            <a:gsLst>
              <a:gs pos="0">
                <a:srgbClr val="FFEFEF"/>
              </a:gs>
              <a:gs pos="100000">
                <a:schemeClr val="accent1"/>
              </a:gs>
            </a:gsLst>
            <a:path path="shape">
              <a:fillToRect l="50000" t="50000" r="50000" b="50000"/>
            </a:path>
          </a:gradFill>
          <a:ln w="12700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0" name="Group 9"/>
          <p:cNvGrpSpPr>
            <a:grpSpLocks/>
          </p:cNvGrpSpPr>
          <p:nvPr/>
        </p:nvGrpSpPr>
        <p:grpSpPr bwMode="auto">
          <a:xfrm>
            <a:off x="2978228" y="3910329"/>
            <a:ext cx="1791584" cy="309054"/>
            <a:chOff x="771" y="2342"/>
            <a:chExt cx="1176" cy="205"/>
          </a:xfrm>
        </p:grpSpPr>
        <p:sp>
          <p:nvSpPr>
            <p:cNvPr id="11" name="Rectangle 10"/>
            <p:cNvSpPr>
              <a:spLocks noChangeArrowheads="1"/>
            </p:cNvSpPr>
            <p:nvPr/>
          </p:nvSpPr>
          <p:spPr bwMode="auto">
            <a:xfrm>
              <a:off x="771" y="2342"/>
              <a:ext cx="470" cy="205"/>
            </a:xfrm>
            <a:prstGeom prst="rect">
              <a:avLst/>
            </a:prstGeom>
            <a:solidFill>
              <a:srgbClr val="FFEFEF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none" lIns="92075" tIns="46038" rIns="92075" bIns="46038" anchor="ctr">
              <a:spAutoFit/>
            </a:bodyPr>
            <a:lstStyle/>
            <a:p>
              <a:pPr algn="ctr" eaLnBrk="0" hangingPunct="0"/>
              <a:r>
                <a:rPr lang="en-US" altLang="en-US" sz="1400"/>
                <a:t>Audits</a:t>
              </a:r>
            </a:p>
          </p:txBody>
        </p:sp>
        <p:sp>
          <p:nvSpPr>
            <p:cNvPr id="12" name="Rectangle 11"/>
            <p:cNvSpPr>
              <a:spLocks noChangeArrowheads="1"/>
            </p:cNvSpPr>
            <p:nvPr/>
          </p:nvSpPr>
          <p:spPr bwMode="auto">
            <a:xfrm>
              <a:off x="1368" y="2342"/>
              <a:ext cx="579" cy="205"/>
            </a:xfrm>
            <a:prstGeom prst="rect">
              <a:avLst/>
            </a:prstGeom>
            <a:solidFill>
              <a:srgbClr val="FFEFEF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none" lIns="92075" tIns="46038" rIns="92075" bIns="46038" anchor="ctr">
              <a:spAutoFit/>
            </a:bodyPr>
            <a:lstStyle/>
            <a:p>
              <a:pPr algn="ctr" eaLnBrk="0" hangingPunct="0"/>
              <a:r>
                <a:rPr lang="en-US" altLang="en-US" sz="1400"/>
                <a:t>Reviews</a:t>
              </a:r>
            </a:p>
          </p:txBody>
        </p:sp>
      </p:grp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2917825" y="4261665"/>
            <a:ext cx="1985064" cy="708528"/>
          </a:xfrm>
          <a:prstGeom prst="rect">
            <a:avLst/>
          </a:prstGeom>
          <a:solidFill>
            <a:srgbClr val="FFEFEF"/>
          </a:solidFill>
          <a:ln w="12700">
            <a:solidFill>
              <a:schemeClr val="bg1"/>
            </a:solidFill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wrap="square" lIns="92075" tIns="46038" rIns="92075" bIns="46038" anchor="ctr">
            <a:spAutoFit/>
          </a:bodyPr>
          <a:lstStyle/>
          <a:p>
            <a:pPr algn="ctr" eaLnBrk="0" hangingPunct="0"/>
            <a:r>
              <a:rPr lang="en-US" altLang="en-US" sz="1400"/>
              <a:t>Other Attestation Services</a:t>
            </a:r>
            <a:endParaRPr lang="en-US" altLang="en-US" sz="1600"/>
          </a:p>
          <a:p>
            <a:pPr algn="ctr" eaLnBrk="0" hangingPunct="0"/>
            <a:r>
              <a:rPr lang="en-US" altLang="en-US" sz="1200"/>
              <a:t>(</a:t>
            </a:r>
            <a:r>
              <a:rPr lang="en-US" altLang="en-US" sz="1200" b="1">
                <a:effectLst>
                  <a:outerShdw blurRad="38100" dist="38100" dir="2700000" algn="tl">
                    <a:srgbClr val="000000"/>
                  </a:outerShdw>
                </a:effectLst>
              </a:rPr>
              <a:t>e.g., CPA </a:t>
            </a:r>
            <a:r>
              <a:rPr lang="en-US" altLang="en-US" sz="1200" b="1" i="1">
                <a:effectLst>
                  <a:outerShdw blurRad="38100" dist="38100" dir="2700000" algn="tl">
                    <a:srgbClr val="000000"/>
                  </a:outerShdw>
                </a:effectLst>
              </a:rPr>
              <a:t>WebTrust</a:t>
            </a:r>
            <a:r>
              <a:rPr lang="en-US" altLang="en-US" sz="1200"/>
              <a:t>)</a:t>
            </a: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3683000" y="5164793"/>
            <a:ext cx="1954594" cy="708528"/>
          </a:xfrm>
          <a:prstGeom prst="rect">
            <a:avLst/>
          </a:prstGeom>
          <a:solidFill>
            <a:srgbClr val="FFEFEF"/>
          </a:solidFill>
          <a:ln w="12700">
            <a:solidFill>
              <a:schemeClr val="bg1"/>
            </a:solidFill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wrap="square" lIns="92075" tIns="46038" rIns="92075" bIns="46038" anchor="ctr">
            <a:spAutoFit/>
          </a:bodyPr>
          <a:lstStyle/>
          <a:p>
            <a:pPr algn="ctr" eaLnBrk="0" hangingPunct="0"/>
            <a:r>
              <a:rPr lang="en-US" altLang="en-US" sz="1400"/>
              <a:t>Other Assurance Services</a:t>
            </a:r>
            <a:endParaRPr lang="en-US" altLang="en-US"/>
          </a:p>
          <a:p>
            <a:pPr algn="ctr" eaLnBrk="0" hangingPunct="0"/>
            <a:r>
              <a:rPr lang="en-US" altLang="en-US" sz="1200"/>
              <a:t>(e.g., </a:t>
            </a:r>
            <a:r>
              <a:rPr lang="en-US" altLang="en-US" sz="1200" b="1" i="1">
                <a:effectLst>
                  <a:outerShdw blurRad="38100" dist="38100" dir="2700000" algn="tl">
                    <a:srgbClr val="000000"/>
                  </a:outerShdw>
                </a:effectLst>
              </a:rPr>
              <a:t>ElderCare</a:t>
            </a:r>
            <a:r>
              <a:rPr lang="en-US" altLang="en-US" sz="1200" b="1">
                <a:effectLst>
                  <a:outerShdw blurRad="38100" dist="38100" dir="2700000" algn="tl">
                    <a:srgbClr val="000000"/>
                  </a:outerShdw>
                </a:effectLst>
              </a:rPr>
              <a:t> Plus</a:t>
            </a:r>
            <a:r>
              <a:rPr lang="en-US" altLang="en-US" sz="1200"/>
              <a:t>)</a:t>
            </a: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6076938" y="3676034"/>
            <a:ext cx="1305761" cy="954750"/>
          </a:xfrm>
          <a:prstGeom prst="rect">
            <a:avLst/>
          </a:prstGeom>
          <a:solidFill>
            <a:srgbClr val="FFEFEF"/>
          </a:solidFill>
          <a:ln w="12700">
            <a:solidFill>
              <a:schemeClr val="bg1"/>
            </a:solidFill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wrap="square" lIns="92075" tIns="46038" rIns="92075" bIns="46038" anchor="ctr">
            <a:spAutoFit/>
          </a:bodyPr>
          <a:lstStyle/>
          <a:p>
            <a:pPr algn="ctr" eaLnBrk="0" hangingPunct="0"/>
            <a:r>
              <a:rPr lang="en-US" altLang="en-US" sz="1400" dirty="0"/>
              <a:t>Certain</a:t>
            </a:r>
          </a:p>
          <a:p>
            <a:pPr algn="ctr" eaLnBrk="0" hangingPunct="0"/>
            <a:r>
              <a:rPr lang="en-US" altLang="en-US" sz="1400" dirty="0"/>
              <a:t>Management</a:t>
            </a:r>
          </a:p>
          <a:p>
            <a:pPr algn="ctr" eaLnBrk="0" hangingPunct="0"/>
            <a:r>
              <a:rPr lang="en-US" altLang="en-US" sz="1400" dirty="0"/>
              <a:t>Consulting</a:t>
            </a: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7280274" y="2579435"/>
            <a:ext cx="1506698" cy="739306"/>
          </a:xfrm>
          <a:prstGeom prst="rect">
            <a:avLst/>
          </a:prstGeom>
          <a:solidFill>
            <a:srgbClr val="FFEFEF"/>
          </a:solidFill>
          <a:ln w="12700">
            <a:solidFill>
              <a:schemeClr val="bg1"/>
            </a:solidFill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wrap="square" lIns="92075" tIns="46038" rIns="92075" bIns="46038" anchor="ctr">
            <a:spAutoFit/>
          </a:bodyPr>
          <a:lstStyle/>
          <a:p>
            <a:pPr algn="ctr" eaLnBrk="0" hangingPunct="0"/>
            <a:r>
              <a:rPr lang="en-US" altLang="en-US" sz="1400"/>
              <a:t>Other Management</a:t>
            </a:r>
          </a:p>
          <a:p>
            <a:pPr algn="ctr" eaLnBrk="0" hangingPunct="0"/>
            <a:r>
              <a:rPr lang="en-US" altLang="en-US" sz="1400"/>
              <a:t>Consulting</a:t>
            </a: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8688388" y="3625826"/>
            <a:ext cx="1269038" cy="954750"/>
          </a:xfrm>
          <a:prstGeom prst="rect">
            <a:avLst/>
          </a:prstGeom>
          <a:solidFill>
            <a:srgbClr val="FFEFEF"/>
          </a:solidFill>
          <a:ln w="12700">
            <a:solidFill>
              <a:schemeClr val="bg1"/>
            </a:solidFill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wrap="square" lIns="92075" tIns="46038" rIns="92075" bIns="46038" anchor="ctr">
            <a:spAutoFit/>
          </a:bodyPr>
          <a:lstStyle/>
          <a:p>
            <a:pPr algn="ctr" eaLnBrk="0" hangingPunct="0"/>
            <a:r>
              <a:rPr lang="en-US" altLang="en-US" sz="1400"/>
              <a:t>Accounting and</a:t>
            </a:r>
          </a:p>
          <a:p>
            <a:pPr algn="ctr" eaLnBrk="0" hangingPunct="0"/>
            <a:r>
              <a:rPr lang="en-US" altLang="en-US" sz="1400"/>
              <a:t>Bookkeeping</a:t>
            </a: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7693024" y="4744557"/>
            <a:ext cx="917576" cy="523862"/>
          </a:xfrm>
          <a:prstGeom prst="rect">
            <a:avLst/>
          </a:prstGeom>
          <a:solidFill>
            <a:srgbClr val="FFEFEF"/>
          </a:solidFill>
          <a:ln w="12700">
            <a:solidFill>
              <a:schemeClr val="bg1"/>
            </a:solidFill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wrap="square" lIns="92075" tIns="46038" rIns="92075" bIns="46038" anchor="ctr">
            <a:spAutoFit/>
          </a:bodyPr>
          <a:lstStyle/>
          <a:p>
            <a:pPr algn="ctr" eaLnBrk="0" hangingPunct="0"/>
            <a:r>
              <a:rPr lang="en-US" altLang="en-US" sz="1400" dirty="0"/>
              <a:t>Tax</a:t>
            </a:r>
          </a:p>
          <a:p>
            <a:pPr algn="ctr" eaLnBrk="0" hangingPunct="0"/>
            <a:r>
              <a:rPr lang="en-US" altLang="en-US" sz="1400" dirty="0"/>
              <a:t>Services</a:t>
            </a:r>
          </a:p>
        </p:txBody>
      </p:sp>
    </p:spTree>
    <p:extLst>
      <p:ext uri="{BB962C8B-B14F-4D97-AF65-F5344CB8AC3E}">
        <p14:creationId xmlns:p14="http://schemas.microsoft.com/office/powerpoint/2010/main" val="31978618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TM02900722[[fn=Ion Boardroom]]</Template>
  <TotalTime>322</TotalTime>
  <Words>1177</Words>
  <Application>Microsoft Office PowerPoint</Application>
  <PresentationFormat>Widescreen</PresentationFormat>
  <Paragraphs>158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7" baseType="lpstr">
      <vt:lpstr>Arial</vt:lpstr>
      <vt:lpstr>Century Gothic</vt:lpstr>
      <vt:lpstr>Wingdings 3</vt:lpstr>
      <vt:lpstr>Ion Boardroom</vt:lpstr>
      <vt:lpstr>Auditing 1   Jasa jasa akuntan publik</vt:lpstr>
      <vt:lpstr>Accounting &amp; Auditing</vt:lpstr>
      <vt:lpstr>Accounting &amp; Auditing (lanjutan)</vt:lpstr>
      <vt:lpstr>Mengapa jasa audit</vt:lpstr>
      <vt:lpstr>Jasa akuntan publik untuk menekan risiko informasi melalui auditnya</vt:lpstr>
      <vt:lpstr>Audit, atestasi dan asurans</vt:lpstr>
      <vt:lpstr>Audit, atestasi dan asurans</vt:lpstr>
      <vt:lpstr>Jasa yang diberikan oleh auditor.</vt:lpstr>
      <vt:lpstr>Hubungan antara jasa asuran, jasa atestasi dan jasa non asuran</vt:lpstr>
      <vt:lpstr>Audit dan unsur penugasan asuran</vt:lpstr>
      <vt:lpstr>Hubunga tripartit</vt:lpstr>
      <vt:lpstr>Pokok tugas </vt:lpstr>
      <vt:lpstr>Kriteria</vt:lpstr>
      <vt:lpstr>Bukti </vt:lpstr>
      <vt:lpstr>Laporan asurans</vt:lpstr>
      <vt:lpstr>Kantor Akuntan Publik</vt:lpstr>
      <vt:lpstr>Kantor Akuntan Publik (lanjutan)</vt:lpstr>
      <vt:lpstr>Kantor Akuntan Publik (lanjutan)</vt:lpstr>
      <vt:lpstr>Big Five (previous) Big Four (now)</vt:lpstr>
      <vt:lpstr>Prinsip Rotasi VS Kemahiran Audit</vt:lpstr>
      <vt:lpstr>Kantor jasa akuntansi</vt:lpstr>
      <vt:lpstr>Kantor jasa akuntansi</vt:lpstr>
      <vt:lpstr>End of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Auditing 1   Jasa jasa akuntan publik</dc:title>
  <dc:creator>AAA</dc:creator>
  <cp:lastModifiedBy>User</cp:lastModifiedBy>
  <cp:revision>29</cp:revision>
  <dcterms:created xsi:type="dcterms:W3CDTF">2016-09-03T02:55:10Z</dcterms:created>
  <dcterms:modified xsi:type="dcterms:W3CDTF">2021-09-21T13:30:55Z</dcterms:modified>
</cp:coreProperties>
</file>