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41"/>
  </p:handoutMasterIdLst>
  <p:sldIdLst>
    <p:sldId id="256" r:id="rId2"/>
    <p:sldId id="257" r:id="rId3"/>
    <p:sldId id="261" r:id="rId4"/>
    <p:sldId id="262" r:id="rId5"/>
    <p:sldId id="291" r:id="rId6"/>
    <p:sldId id="294" r:id="rId7"/>
    <p:sldId id="285" r:id="rId8"/>
    <p:sldId id="292" r:id="rId9"/>
    <p:sldId id="293" r:id="rId10"/>
    <p:sldId id="295" r:id="rId11"/>
    <p:sldId id="296" r:id="rId12"/>
    <p:sldId id="297" r:id="rId13"/>
    <p:sldId id="298" r:id="rId14"/>
    <p:sldId id="299" r:id="rId15"/>
    <p:sldId id="300" r:id="rId16"/>
    <p:sldId id="302" r:id="rId17"/>
    <p:sldId id="301"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287" r:id="rId32"/>
    <p:sldId id="288" r:id="rId33"/>
    <p:sldId id="317" r:id="rId34"/>
    <p:sldId id="318" r:id="rId35"/>
    <p:sldId id="319" r:id="rId36"/>
    <p:sldId id="320" r:id="rId37"/>
    <p:sldId id="284" r:id="rId38"/>
    <p:sldId id="316" r:id="rId39"/>
    <p:sldId id="280" r:id="rId40"/>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31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6661" tIns="48331" rIns="96661" bIns="48331" rtlCol="0"/>
          <a:lstStyle>
            <a:lvl1pPr algn="r">
              <a:defRPr sz="1300"/>
            </a:lvl1pPr>
          </a:lstStyle>
          <a:p>
            <a:fld id="{4CD5DD1B-1BF5-4C06-866D-C7525AB246D7}" type="datetimeFigureOut">
              <a:rPr lang="en-US" smtClean="0"/>
              <a:pPr/>
              <a:t>2/14/2022</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6661" tIns="48331" rIns="96661" bIns="48331" rtlCol="0" anchor="b"/>
          <a:lstStyle>
            <a:lvl1pPr algn="r">
              <a:defRPr sz="1300"/>
            </a:lvl1pPr>
          </a:lstStyle>
          <a:p>
            <a:fld id="{43B2D40C-1240-4787-BCFF-B7E54CA650D8}" type="slidenum">
              <a:rPr lang="en-US" smtClean="0"/>
              <a:pPr/>
              <a:t>‹#›</a:t>
            </a:fld>
            <a:endParaRPr lang="en-US"/>
          </a:p>
        </p:txBody>
      </p:sp>
    </p:spTree>
    <p:extLst>
      <p:ext uri="{BB962C8B-B14F-4D97-AF65-F5344CB8AC3E}">
        <p14:creationId xmlns:p14="http://schemas.microsoft.com/office/powerpoint/2010/main" val="19535272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02B87C3-E230-44FD-B9FF-0E07AAB794BC}" type="datetimeFigureOut">
              <a:rPr lang="en-US" smtClean="0"/>
              <a:pPr/>
              <a:t>2/14/2022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F52A731-818F-4DB9-8A0C-0A497CAA28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2B87C3-E230-44FD-B9FF-0E07AAB794BC}" type="datetimeFigureOut">
              <a:rPr lang="en-US" smtClean="0"/>
              <a:pPr/>
              <a:t>2/14/2022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52A731-818F-4DB9-8A0C-0A497CAA28E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02B87C3-E230-44FD-B9FF-0E07AAB794BC}" type="datetimeFigureOut">
              <a:rPr lang="en-US" smtClean="0"/>
              <a:pPr/>
              <a:t>2/14/2022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F52A731-818F-4DB9-8A0C-0A497CAA28E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2B87C3-E230-44FD-B9FF-0E07AAB794BC}" type="datetimeFigureOut">
              <a:rPr lang="en-US" smtClean="0"/>
              <a:pPr/>
              <a:t>2/14/2022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52A731-818F-4DB9-8A0C-0A497CAA28E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02B87C3-E230-44FD-B9FF-0E07AAB794BC}" type="datetimeFigureOut">
              <a:rPr lang="en-US" smtClean="0"/>
              <a:pPr/>
              <a:t>2/14/2022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F52A731-818F-4DB9-8A0C-0A497CAA28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2B87C3-E230-44FD-B9FF-0E07AAB794BC}" type="datetimeFigureOut">
              <a:rPr lang="en-US" smtClean="0"/>
              <a:pPr/>
              <a:t>2/14/2022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52A731-818F-4DB9-8A0C-0A497CAA28E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2B87C3-E230-44FD-B9FF-0E07AAB794BC}" type="datetimeFigureOut">
              <a:rPr lang="en-US" smtClean="0"/>
              <a:pPr/>
              <a:t>2/14/2022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52A731-818F-4DB9-8A0C-0A497CAA28E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2B87C3-E230-44FD-B9FF-0E07AAB794BC}" type="datetimeFigureOut">
              <a:rPr lang="en-US" smtClean="0"/>
              <a:pPr/>
              <a:t>2/14/2022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52A731-818F-4DB9-8A0C-0A497CAA28E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02B87C3-E230-44FD-B9FF-0E07AAB794BC}" type="datetimeFigureOut">
              <a:rPr lang="en-US" smtClean="0"/>
              <a:pPr/>
              <a:t>2/14/2022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F52A731-818F-4DB9-8A0C-0A497CAA28E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2B87C3-E230-44FD-B9FF-0E07AAB794BC}" type="datetimeFigureOut">
              <a:rPr lang="en-US" smtClean="0"/>
              <a:pPr/>
              <a:t>2/14/2022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52A731-818F-4DB9-8A0C-0A497CAA28E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02B87C3-E230-44FD-B9FF-0E07AAB794BC}" type="datetimeFigureOut">
              <a:rPr lang="en-US" smtClean="0"/>
              <a:pPr/>
              <a:t>2/14/2022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52A731-818F-4DB9-8A0C-0A497CAA28E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02B87C3-E230-44FD-B9FF-0E07AAB794BC}" type="datetimeFigureOut">
              <a:rPr lang="en-US" smtClean="0"/>
              <a:pPr/>
              <a:t>2/14/2022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F52A731-818F-4DB9-8A0C-0A497CAA28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Excel_Worksheet3.xlsx"/></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Excel_Worksheet4.xlsx"/></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package" Target="../embeddings/Microsoft_Excel_Worksheet5.xls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package" Target="../embeddings/Microsoft_Excel_Worksheet6.xls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2.xls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smtClean="0"/>
              <a:t>Auditing ii</a:t>
            </a:r>
            <a:br>
              <a:rPr lang="id-ID" dirty="0" smtClean="0"/>
            </a:br>
            <a:r>
              <a:rPr lang="id-ID" dirty="0" smtClean="0"/>
              <a:t>Audit for revenue cycle</a:t>
            </a:r>
            <a:r>
              <a:rPr lang="en-US" dirty="0" smtClean="0"/>
              <a:t/>
            </a:r>
            <a:br>
              <a:rPr lang="en-US" dirty="0" smtClean="0"/>
            </a:b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a:p>
          <a:p>
            <a:r>
              <a:rPr lang="en-US" dirty="0" smtClean="0"/>
              <a:t>Lim Hendra</a:t>
            </a:r>
            <a:endParaRPr lang="en-US" dirty="0"/>
          </a:p>
        </p:txBody>
      </p:sp>
    </p:spTree>
    <p:extLst>
      <p:ext uri="{BB962C8B-B14F-4D97-AF65-F5344CB8AC3E}">
        <p14:creationId xmlns:p14="http://schemas.microsoft.com/office/powerpoint/2010/main" val="2601415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id-ID" sz="1800" dirty="0" smtClean="0"/>
              <a:t>Metodologi untuk mendesain tes pengendalian (ToC) dan tes substantif (substantif testing) transaksi penjualan</a:t>
            </a:r>
            <a:endParaRPr lang="en-US" sz="1800"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376138200"/>
              </p:ext>
            </p:extLst>
          </p:nvPr>
        </p:nvGraphicFramePr>
        <p:xfrm>
          <a:off x="457200" y="1744663"/>
          <a:ext cx="7239000" cy="4032250"/>
        </p:xfrm>
        <a:graphic>
          <a:graphicData uri="http://schemas.openxmlformats.org/presentationml/2006/ole">
            <mc:AlternateContent xmlns:mc="http://schemas.openxmlformats.org/markup-compatibility/2006">
              <mc:Choice xmlns:v="urn:schemas-microsoft-com:vml" Requires="v">
                <p:oleObj spid="_x0000_s4149" name="Worksheet" r:id="rId4" imgW="5591005" imgH="3114846" progId="Excel.Sheet.12">
                  <p:embed/>
                </p:oleObj>
              </mc:Choice>
              <mc:Fallback>
                <p:oleObj name="Worksheet" r:id="rId4" imgW="5591005" imgH="3114846" progId="Excel.Sheet.12">
                  <p:embed/>
                  <p:pic>
                    <p:nvPicPr>
                      <p:cNvPr id="0" name=""/>
                      <p:cNvPicPr/>
                      <p:nvPr/>
                    </p:nvPicPr>
                    <p:blipFill>
                      <a:blip r:embed="rId5"/>
                      <a:stretch>
                        <a:fillRect/>
                      </a:stretch>
                    </p:blipFill>
                    <p:spPr>
                      <a:xfrm>
                        <a:off x="457200" y="1744663"/>
                        <a:ext cx="7239000" cy="4032250"/>
                      </a:xfrm>
                      <a:prstGeom prst="rect">
                        <a:avLst/>
                      </a:prstGeom>
                    </p:spPr>
                  </p:pic>
                </p:oleObj>
              </mc:Fallback>
            </mc:AlternateContent>
          </a:graphicData>
        </a:graphic>
      </p:graphicFrame>
      <p:sp>
        <p:nvSpPr>
          <p:cNvPr id="5" name="Rectangular Callout 4"/>
          <p:cNvSpPr/>
          <p:nvPr/>
        </p:nvSpPr>
        <p:spPr>
          <a:xfrm>
            <a:off x="7543800" y="838200"/>
            <a:ext cx="1524000" cy="1447800"/>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rgbClr val="FF0000"/>
                </a:solidFill>
              </a:rPr>
              <a:t>Memahami internal control, mendesain serta melaksanakan test of control dan substantive testing transaksi penjualan</a:t>
            </a:r>
            <a:endParaRPr lang="en-US" sz="1200" dirty="0">
              <a:solidFill>
                <a:srgbClr val="FF0000"/>
              </a:solidFill>
            </a:endParaRPr>
          </a:p>
        </p:txBody>
      </p:sp>
    </p:spTree>
    <p:extLst>
      <p:ext uri="{BB962C8B-B14F-4D97-AF65-F5344CB8AC3E}">
        <p14:creationId xmlns:p14="http://schemas.microsoft.com/office/powerpoint/2010/main" val="40887857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id-ID" dirty="0" smtClean="0"/>
              <a:t>Proses prosedur penjualan </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309135369"/>
              </p:ext>
            </p:extLst>
          </p:nvPr>
        </p:nvGraphicFramePr>
        <p:xfrm>
          <a:off x="817563" y="1143000"/>
          <a:ext cx="6350000" cy="4333875"/>
        </p:xfrm>
        <a:graphic>
          <a:graphicData uri="http://schemas.openxmlformats.org/presentationml/2006/ole">
            <mc:AlternateContent xmlns:mc="http://schemas.openxmlformats.org/markup-compatibility/2006">
              <mc:Choice xmlns:v="urn:schemas-microsoft-com:vml" Requires="v">
                <p:oleObj spid="_x0000_s5176" name="Worksheet" r:id="rId4" imgW="6448309" imgH="4400471" progId="Excel.Sheet.12">
                  <p:embed/>
                </p:oleObj>
              </mc:Choice>
              <mc:Fallback>
                <p:oleObj name="Worksheet" r:id="rId4" imgW="6448309" imgH="4400471" progId="Excel.Sheet.12">
                  <p:embed/>
                  <p:pic>
                    <p:nvPicPr>
                      <p:cNvPr id="0" name=""/>
                      <p:cNvPicPr/>
                      <p:nvPr/>
                    </p:nvPicPr>
                    <p:blipFill>
                      <a:blip r:embed="rId5"/>
                      <a:stretch>
                        <a:fillRect/>
                      </a:stretch>
                    </p:blipFill>
                    <p:spPr>
                      <a:xfrm>
                        <a:off x="817563" y="1143000"/>
                        <a:ext cx="6350000" cy="4333875"/>
                      </a:xfrm>
                      <a:prstGeom prst="rect">
                        <a:avLst/>
                      </a:prstGeom>
                    </p:spPr>
                  </p:pic>
                </p:oleObj>
              </mc:Fallback>
            </mc:AlternateContent>
          </a:graphicData>
        </a:graphic>
      </p:graphicFrame>
    </p:spTree>
    <p:extLst>
      <p:ext uri="{BB962C8B-B14F-4D97-AF65-F5344CB8AC3E}">
        <p14:creationId xmlns:p14="http://schemas.microsoft.com/office/powerpoint/2010/main" val="10414237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id-ID" sz="2700" dirty="0"/>
              <a:t>Proses prosedur penjualan </a:t>
            </a:r>
            <a:r>
              <a:rPr lang="id-ID" sz="2700" dirty="0" smtClean="0"/>
              <a:t>- Lanjutan</a:t>
            </a:r>
            <a:endParaRPr lang="en-US" sz="2700"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004566504"/>
              </p:ext>
            </p:extLst>
          </p:nvPr>
        </p:nvGraphicFramePr>
        <p:xfrm>
          <a:off x="792163" y="1219200"/>
          <a:ext cx="6567487" cy="4846638"/>
        </p:xfrm>
        <a:graphic>
          <a:graphicData uri="http://schemas.openxmlformats.org/presentationml/2006/ole">
            <mc:AlternateContent xmlns:mc="http://schemas.openxmlformats.org/markup-compatibility/2006">
              <mc:Choice xmlns:v="urn:schemas-microsoft-com:vml" Requires="v">
                <p:oleObj spid="_x0000_s6198" name="Worksheet" r:id="rId4" imgW="5962812" imgH="4400471" progId="Excel.Sheet.12">
                  <p:embed/>
                </p:oleObj>
              </mc:Choice>
              <mc:Fallback>
                <p:oleObj name="Worksheet" r:id="rId4" imgW="5962812" imgH="4400471" progId="Excel.Sheet.12">
                  <p:embed/>
                  <p:pic>
                    <p:nvPicPr>
                      <p:cNvPr id="0" name=""/>
                      <p:cNvPicPr/>
                      <p:nvPr/>
                    </p:nvPicPr>
                    <p:blipFill>
                      <a:blip r:embed="rId5"/>
                      <a:stretch>
                        <a:fillRect/>
                      </a:stretch>
                    </p:blipFill>
                    <p:spPr>
                      <a:xfrm>
                        <a:off x="792163" y="1219200"/>
                        <a:ext cx="6567487" cy="4846638"/>
                      </a:xfrm>
                      <a:prstGeom prst="rect">
                        <a:avLst/>
                      </a:prstGeom>
                    </p:spPr>
                  </p:pic>
                </p:oleObj>
              </mc:Fallback>
            </mc:AlternateContent>
          </a:graphicData>
        </a:graphic>
      </p:graphicFrame>
      <p:cxnSp>
        <p:nvCxnSpPr>
          <p:cNvPr id="6" name="Straight Arrow Connector 5"/>
          <p:cNvCxnSpPr/>
          <p:nvPr/>
        </p:nvCxnSpPr>
        <p:spPr>
          <a:xfrm flipH="1">
            <a:off x="3810000" y="42672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286000" y="42672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3923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a:bodyPr>
          <a:lstStyle/>
          <a:p>
            <a:r>
              <a:rPr lang="id-ID" sz="2400" dirty="0" smtClean="0"/>
              <a:t>Pemahaman proses &amp; prosedur penjualan</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4533407"/>
              </p:ext>
            </p:extLst>
          </p:nvPr>
        </p:nvGraphicFramePr>
        <p:xfrm>
          <a:off x="457200" y="914400"/>
          <a:ext cx="7239000" cy="5491480"/>
        </p:xfrm>
        <a:graphic>
          <a:graphicData uri="http://schemas.openxmlformats.org/drawingml/2006/table">
            <a:tbl>
              <a:tblPr firstRow="1" bandRow="1">
                <a:tableStyleId>{5C22544A-7EE6-4342-B048-85BDC9FD1C3A}</a:tableStyleId>
              </a:tblPr>
              <a:tblGrid>
                <a:gridCol w="3619500"/>
                <a:gridCol w="3619500"/>
              </a:tblGrid>
              <a:tr h="370840">
                <a:tc gridSpan="2">
                  <a:txBody>
                    <a:bodyPr/>
                    <a:lstStyle/>
                    <a:p>
                      <a:r>
                        <a:rPr lang="id-ID" dirty="0" smtClean="0"/>
                        <a:t>Catatan dalam</a:t>
                      </a:r>
                      <a:r>
                        <a:rPr lang="id-ID" baseline="0" dirty="0" smtClean="0"/>
                        <a:t> pemahaman proses &amp; prosedur penjualan</a:t>
                      </a:r>
                      <a:endParaRPr lang="en-US" dirty="0"/>
                    </a:p>
                  </a:txBody>
                  <a:tcPr/>
                </a:tc>
                <a:tc hMerge="1">
                  <a:txBody>
                    <a:bodyPr/>
                    <a:lstStyle/>
                    <a:p>
                      <a:endParaRPr lang="en-US" dirty="0"/>
                    </a:p>
                  </a:txBody>
                  <a:tcPr/>
                </a:tc>
              </a:tr>
              <a:tr h="370840">
                <a:tc>
                  <a:txBody>
                    <a:bodyPr/>
                    <a:lstStyle/>
                    <a:p>
                      <a:r>
                        <a:rPr lang="id-ID" sz="1200" dirty="0" smtClean="0"/>
                        <a:t>1. Semua surat menyurat dikirim kepada direktur penjualan</a:t>
                      </a:r>
                      <a:endParaRPr lang="en-US" sz="1200" dirty="0"/>
                    </a:p>
                  </a:txBody>
                  <a:tcPr/>
                </a:tc>
                <a:tc>
                  <a:txBody>
                    <a:bodyPr/>
                    <a:lstStyle/>
                    <a:p>
                      <a:r>
                        <a:rPr lang="id-ID" sz="1200" dirty="0" smtClean="0"/>
                        <a:t>9. Faktur yang tak dibayar disimpan secara terpisah dari faktur yang dibayar</a:t>
                      </a:r>
                      <a:endParaRPr lang="en-US" sz="1200" dirty="0"/>
                    </a:p>
                  </a:txBody>
                  <a:tcPr/>
                </a:tc>
              </a:tr>
              <a:tr h="370840">
                <a:tc>
                  <a:txBody>
                    <a:bodyPr/>
                    <a:lstStyle/>
                    <a:p>
                      <a:r>
                        <a:rPr lang="id-ID" sz="1200" dirty="0" smtClean="0"/>
                        <a:t>2. Semua nomor pesanan penjualan dilaporkan mingguan oleh</a:t>
                      </a:r>
                      <a:r>
                        <a:rPr lang="id-ID" sz="1200" baseline="0" dirty="0" smtClean="0"/>
                        <a:t> pengawas (</a:t>
                      </a:r>
                      <a:r>
                        <a:rPr lang="id-ID" sz="1200" i="1" baseline="0" dirty="0" smtClean="0"/>
                        <a:t>controller</a:t>
                      </a:r>
                      <a:r>
                        <a:rPr lang="id-ID" sz="1200" baseline="0" dirty="0" smtClean="0"/>
                        <a:t>)</a:t>
                      </a:r>
                      <a:endParaRPr lang="en-US" sz="1200" dirty="0"/>
                    </a:p>
                  </a:txBody>
                  <a:tcPr/>
                </a:tc>
                <a:tc>
                  <a:txBody>
                    <a:bodyPr/>
                    <a:lstStyle/>
                    <a:p>
                      <a:r>
                        <a:rPr lang="id-ID" sz="1200" dirty="0" smtClean="0"/>
                        <a:t>10. Resepsionis secara</a:t>
                      </a:r>
                      <a:r>
                        <a:rPr lang="id-ID" sz="1200" baseline="0" dirty="0" smtClean="0"/>
                        <a:t> terbatas menstempel cek yang telah disahkan segera setelah diterima</a:t>
                      </a:r>
                      <a:endParaRPr lang="en-US" sz="1200" dirty="0"/>
                    </a:p>
                  </a:txBody>
                  <a:tcPr/>
                </a:tc>
              </a:tr>
              <a:tr h="370840">
                <a:tc>
                  <a:txBody>
                    <a:bodyPr/>
                    <a:lstStyle/>
                    <a:p>
                      <a:r>
                        <a:rPr lang="id-ID" sz="1200" dirty="0" smtClean="0"/>
                        <a:t>3. Semua nomor</a:t>
                      </a:r>
                      <a:r>
                        <a:rPr lang="id-ID" sz="1200" baseline="0" dirty="0" smtClean="0"/>
                        <a:t> daftar pengiriman barang dilaporkan setiap minggu oleh controller</a:t>
                      </a:r>
                    </a:p>
                  </a:txBody>
                  <a:tcPr/>
                </a:tc>
                <a:tc>
                  <a:txBody>
                    <a:bodyPr/>
                    <a:lstStyle/>
                    <a:p>
                      <a:r>
                        <a:rPr lang="id-ID" sz="1200" dirty="0" smtClean="0"/>
                        <a:t>11.</a:t>
                      </a:r>
                      <a:r>
                        <a:rPr lang="id-ID" sz="1200" baseline="0" dirty="0" smtClean="0"/>
                        <a:t> Tidak ada penjualan tunai</a:t>
                      </a:r>
                    </a:p>
                    <a:p>
                      <a:r>
                        <a:rPr lang="id-ID" sz="1200" dirty="0" smtClean="0"/>
                        <a:t>12. Penyetoran</a:t>
                      </a:r>
                      <a:r>
                        <a:rPr lang="id-ID" sz="1200" baseline="0" dirty="0" smtClean="0"/>
                        <a:t> dilakukan tiap hari</a:t>
                      </a:r>
                      <a:endParaRPr lang="en-US" sz="1200" dirty="0"/>
                    </a:p>
                  </a:txBody>
                  <a:tcPr/>
                </a:tc>
              </a:tr>
              <a:tr h="370840">
                <a:tc>
                  <a:txBody>
                    <a:bodyPr/>
                    <a:lstStyle/>
                    <a:p>
                      <a:r>
                        <a:rPr lang="id-ID" sz="1200" dirty="0" smtClean="0"/>
                        <a:t>4. Jumlah penjualan dicatat dalam faktur penjualan sesuai daftar</a:t>
                      </a:r>
                      <a:r>
                        <a:rPr lang="id-ID" sz="1200" baseline="0" dirty="0" smtClean="0"/>
                        <a:t> harga. Data disimpan dalam data asli stok barang &amp; hanya dapat diubah oleh wakil direktur penjualan </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t>13. Penerima tunai dijumlahkan</a:t>
                      </a:r>
                      <a:r>
                        <a:rPr lang="id-ID" sz="1200" baseline="0" dirty="0" smtClean="0"/>
                        <a:t> setiap hari oleh resepsionis. Total jumlahnya dibandingkan dengan jurnal penerimaan kas mingguan</a:t>
                      </a:r>
                      <a:endParaRPr lang="en-US" sz="1200" dirty="0" smtClean="0"/>
                    </a:p>
                    <a:p>
                      <a:endParaRPr lang="en-US" sz="1200" dirty="0"/>
                    </a:p>
                  </a:txBody>
                  <a:tcPr/>
                </a:tc>
              </a:tr>
              <a:tr h="370840">
                <a:tc>
                  <a:txBody>
                    <a:bodyPr/>
                    <a:lstStyle/>
                    <a:p>
                      <a:r>
                        <a:rPr lang="id-ID" sz="1200" dirty="0" smtClean="0"/>
                        <a:t>5. Setiap hari bagian pemesanan membandingkan salinan faktur penjualan</a:t>
                      </a:r>
                      <a:r>
                        <a:rPr lang="id-ID" sz="1200" baseline="0" dirty="0" smtClean="0"/>
                        <a:t> dengan daftar pengiriman barang yang berisi deskripsi dan kuantitas serta pemeriksaan kelayakan hubungan dan dasar dari faktur penjualan.</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t>14. Rekening bank disesuaikan</a:t>
                      </a:r>
                      <a:r>
                        <a:rPr lang="id-ID" sz="1200" baseline="0" dirty="0" smtClean="0"/>
                        <a:t> oleh controller setiap bulanan</a:t>
                      </a:r>
                      <a:endParaRPr lang="en-US" sz="1200" dirty="0" smtClean="0"/>
                    </a:p>
                    <a:p>
                      <a:r>
                        <a:rPr lang="id-ID" sz="1200" dirty="0" smtClean="0"/>
                        <a:t>15. Semua piutang yang tidak dibayar</a:t>
                      </a:r>
                      <a:r>
                        <a:rPr lang="id-ID" sz="1200" baseline="0" dirty="0" smtClean="0"/>
                        <a:t> dan penghapusan piutang  harus disetujui oleh Direktur setelah diajukan oleh controller</a:t>
                      </a:r>
                      <a:endParaRPr lang="en-US" sz="1200" dirty="0"/>
                    </a:p>
                  </a:txBody>
                  <a:tcPr/>
                </a:tc>
              </a:tr>
              <a:tr h="370840">
                <a:tc>
                  <a:txBody>
                    <a:bodyPr/>
                    <a:lstStyle/>
                    <a:p>
                      <a:r>
                        <a:rPr lang="id-ID" sz="1200" dirty="0" smtClean="0"/>
                        <a:t>6. Penjualan disusun setiap hari oleh</a:t>
                      </a:r>
                      <a:r>
                        <a:rPr lang="id-ID" sz="1200" baseline="0" dirty="0" smtClean="0"/>
                        <a:t> bagian pemasaran. Total jumlahnya akan dibandingkan dengan jurnal penjualan secara mingguan</a:t>
                      </a:r>
                      <a:endParaRPr lang="en-US" sz="1200" dirty="0"/>
                    </a:p>
                  </a:txBody>
                  <a:tcPr/>
                </a:tc>
                <a:tc>
                  <a:txBody>
                    <a:bodyPr/>
                    <a:lstStyle/>
                    <a:p>
                      <a:r>
                        <a:rPr lang="id-ID" sz="1200" dirty="0" smtClean="0"/>
                        <a:t>16. Laporan keuangan dicetak setiap bulan oleh controller dan diperiksa ulang oleh Direktur.</a:t>
                      </a:r>
                      <a:endParaRPr lang="en-US" sz="1200" dirty="0"/>
                    </a:p>
                  </a:txBody>
                  <a:tcPr/>
                </a:tc>
              </a:tr>
              <a:tr h="370840">
                <a:tc>
                  <a:txBody>
                    <a:bodyPr/>
                    <a:lstStyle/>
                    <a:p>
                      <a:r>
                        <a:rPr lang="id-ID" sz="1200" dirty="0" smtClean="0"/>
                        <a:t>7. Laporan akan</a:t>
                      </a:r>
                      <a:r>
                        <a:rPr lang="id-ID" sz="1200" baseline="0" dirty="0" smtClean="0"/>
                        <a:t> dikirim kepada pelanggan setiap bulan.</a:t>
                      </a:r>
                      <a:endParaRPr lang="en-US" sz="1200" dirty="0"/>
                    </a:p>
                  </a:txBody>
                  <a:tcPr/>
                </a:tc>
                <a:tc>
                  <a:txBody>
                    <a:bodyPr/>
                    <a:lstStyle/>
                    <a:p>
                      <a:r>
                        <a:rPr lang="id-ID" sz="1200" dirty="0" smtClean="0"/>
                        <a:t>17. Seluruh kesalahan diperiksa ulang setiap hari oleh controller segera setelah diperbaiki. Koreksi selalu dilakukan pada</a:t>
                      </a:r>
                      <a:r>
                        <a:rPr lang="id-ID" sz="1200" baseline="0" dirty="0" smtClean="0"/>
                        <a:t> hari yang sama.</a:t>
                      </a:r>
                      <a:endParaRPr lang="en-US" sz="1200" dirty="0"/>
                    </a:p>
                  </a:txBody>
                  <a:tcPr/>
                </a:tc>
              </a:tr>
              <a:tr h="370840">
                <a:tc>
                  <a:txBody>
                    <a:bodyPr/>
                    <a:lstStyle/>
                    <a:p>
                      <a:r>
                        <a:rPr lang="id-ID" sz="1200" dirty="0" smtClean="0"/>
                        <a:t>8. Data asli total rekening</a:t>
                      </a:r>
                      <a:r>
                        <a:rPr lang="id-ID" sz="1200" baseline="0" dirty="0" smtClean="0"/>
                        <a:t> penerimaan akan dibandingkan dengan jurnal buku bulanan oleh controller</a:t>
                      </a:r>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4385088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id-ID" sz="1800" dirty="0" smtClean="0"/>
              <a:t>Asersi, Internal control, Test of control, weakness &amp; subtantif testing transactions</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6289532"/>
              </p:ext>
            </p:extLst>
          </p:nvPr>
        </p:nvGraphicFramePr>
        <p:xfrm>
          <a:off x="457200" y="1143000"/>
          <a:ext cx="7239000" cy="5217160"/>
        </p:xfrm>
        <a:graphic>
          <a:graphicData uri="http://schemas.openxmlformats.org/drawingml/2006/table">
            <a:tbl>
              <a:tblPr firstRow="1" bandRow="1">
                <a:tableStyleId>{5C22544A-7EE6-4342-B048-85BDC9FD1C3A}</a:tableStyleId>
              </a:tblPr>
              <a:tblGrid>
                <a:gridCol w="1447800"/>
                <a:gridCol w="1447800"/>
                <a:gridCol w="1447800"/>
                <a:gridCol w="1447800"/>
                <a:gridCol w="1447800"/>
              </a:tblGrid>
              <a:tr h="370840">
                <a:tc>
                  <a:txBody>
                    <a:bodyPr/>
                    <a:lstStyle/>
                    <a:p>
                      <a:pPr algn="ctr"/>
                      <a:r>
                        <a:rPr lang="id-ID" sz="1200" dirty="0" smtClean="0"/>
                        <a:t>Asersi</a:t>
                      </a:r>
                      <a:endParaRPr lang="en-US" sz="1200" dirty="0"/>
                    </a:p>
                  </a:txBody>
                  <a:tcPr/>
                </a:tc>
                <a:tc>
                  <a:txBody>
                    <a:bodyPr/>
                    <a:lstStyle/>
                    <a:p>
                      <a:pPr algn="ctr"/>
                      <a:r>
                        <a:rPr lang="id-ID" sz="1200" dirty="0" smtClean="0"/>
                        <a:t>Internal control</a:t>
                      </a:r>
                      <a:endParaRPr lang="en-US" sz="1200" dirty="0"/>
                    </a:p>
                  </a:txBody>
                  <a:tcPr/>
                </a:tc>
                <a:tc>
                  <a:txBody>
                    <a:bodyPr/>
                    <a:lstStyle/>
                    <a:p>
                      <a:pPr algn="ctr"/>
                      <a:r>
                        <a:rPr lang="id-ID" sz="1200" dirty="0" smtClean="0"/>
                        <a:t>Test</a:t>
                      </a:r>
                      <a:r>
                        <a:rPr lang="id-ID" sz="1200" baseline="0" dirty="0" smtClean="0"/>
                        <a:t> of Control</a:t>
                      </a:r>
                      <a:endParaRPr lang="en-US" sz="1200" dirty="0"/>
                    </a:p>
                  </a:txBody>
                  <a:tcPr/>
                </a:tc>
                <a:tc>
                  <a:txBody>
                    <a:bodyPr/>
                    <a:lstStyle/>
                    <a:p>
                      <a:pPr algn="ctr"/>
                      <a:r>
                        <a:rPr lang="id-ID" sz="1200" dirty="0" smtClean="0"/>
                        <a:t>Kelemahan</a:t>
                      </a:r>
                      <a:endParaRPr lang="en-US" sz="1200" dirty="0"/>
                    </a:p>
                  </a:txBody>
                  <a:tcPr/>
                </a:tc>
                <a:tc>
                  <a:txBody>
                    <a:bodyPr/>
                    <a:lstStyle/>
                    <a:p>
                      <a:pPr algn="ctr"/>
                      <a:r>
                        <a:rPr lang="id-ID" sz="1200" dirty="0" smtClean="0"/>
                        <a:t>Substantif</a:t>
                      </a:r>
                      <a:r>
                        <a:rPr lang="id-ID" sz="1200" baseline="0" dirty="0" smtClean="0"/>
                        <a:t> testing</a:t>
                      </a:r>
                      <a:endParaRPr lang="en-US" sz="1200" dirty="0"/>
                    </a:p>
                  </a:txBody>
                  <a:tcPr/>
                </a:tc>
              </a:tr>
              <a:tr h="370840">
                <a:tc>
                  <a:txBody>
                    <a:bodyPr/>
                    <a:lstStyle/>
                    <a:p>
                      <a:r>
                        <a:rPr lang="id-ID" sz="1200" dirty="0" smtClean="0"/>
                        <a:t>Catatan penjualan</a:t>
                      </a:r>
                      <a:r>
                        <a:rPr lang="id-ID" sz="1200" baseline="0" dirty="0" smtClean="0"/>
                        <a:t> yang sesunguhnya dikirim kepada pelanggan (Occurance – keterjadian)</a:t>
                      </a:r>
                      <a:endParaRPr lang="en-US" sz="1200" dirty="0"/>
                    </a:p>
                  </a:txBody>
                  <a:tcPr/>
                </a:tc>
                <a:tc>
                  <a:txBody>
                    <a:bodyPr/>
                    <a:lstStyle/>
                    <a:p>
                      <a:r>
                        <a:rPr lang="id-ID" sz="1200" dirty="0" smtClean="0"/>
                        <a:t>Kredit disetujui secara otomatis oleh komputer dibandingkan dengan batas pemberian kredit</a:t>
                      </a:r>
                    </a:p>
                    <a:p>
                      <a:endParaRPr lang="id-ID" sz="1200" dirty="0" smtClean="0"/>
                    </a:p>
                    <a:p>
                      <a:r>
                        <a:rPr lang="id-ID" sz="1200" dirty="0" smtClean="0"/>
                        <a:t>Penjualan didukung dengan otorisasi</a:t>
                      </a:r>
                      <a:r>
                        <a:rPr lang="id-ID" sz="1200" baseline="0" dirty="0" smtClean="0"/>
                        <a:t> pengiriman dokumen dan menyetujui pesanan pelanggan</a:t>
                      </a:r>
                    </a:p>
                    <a:p>
                      <a:endParaRPr lang="id-ID" sz="1200" baseline="0" dirty="0" smtClean="0"/>
                    </a:p>
                    <a:p>
                      <a:r>
                        <a:rPr lang="id-ID" sz="1200" baseline="0" dirty="0" smtClean="0"/>
                        <a:t>Jumlah total kuantitas yang dikirim dibandingkan dengan jumlah tagihan </a:t>
                      </a:r>
                    </a:p>
                    <a:p>
                      <a:endParaRPr lang="id-ID" sz="1200" baseline="0" dirty="0" smtClean="0"/>
                    </a:p>
                    <a:p>
                      <a:r>
                        <a:rPr lang="id-ID" sz="1200" baseline="0" dirty="0" smtClean="0"/>
                        <a:t>Rekening bulanan yang dikirim kepada konsumen</a:t>
                      </a:r>
                      <a:endParaRPr lang="en-US" sz="1200" dirty="0"/>
                    </a:p>
                  </a:txBody>
                  <a:tcPr/>
                </a:tc>
                <a:tc>
                  <a:txBody>
                    <a:bodyPr/>
                    <a:lstStyle/>
                    <a:p>
                      <a:r>
                        <a:rPr lang="id-ID" sz="1200" dirty="0" smtClean="0"/>
                        <a:t>Memeriksa pesanan pelanggan sebagai bukti persetujuan pelanggan </a:t>
                      </a:r>
                    </a:p>
                    <a:p>
                      <a:endParaRPr lang="id-ID" sz="1200" dirty="0" smtClean="0"/>
                    </a:p>
                    <a:p>
                      <a:r>
                        <a:rPr lang="id-ID" sz="1200" dirty="0" smtClean="0"/>
                        <a:t>Memeriksa</a:t>
                      </a:r>
                      <a:r>
                        <a:rPr lang="id-ID" sz="1200" baseline="0" dirty="0" smtClean="0"/>
                        <a:t> faktur penjualan yang mendukung daftar pengiriman barang pesanan pelanggan</a:t>
                      </a:r>
                    </a:p>
                    <a:p>
                      <a:endParaRPr lang="id-ID" sz="1200" baseline="0" dirty="0" smtClean="0"/>
                    </a:p>
                    <a:p>
                      <a:r>
                        <a:rPr lang="id-ID" sz="1200" baseline="0" dirty="0" smtClean="0"/>
                        <a:t>Rekening faktur penjualan berurutan</a:t>
                      </a:r>
                    </a:p>
                    <a:p>
                      <a:endParaRPr lang="id-ID" sz="1200" baseline="0" dirty="0" smtClean="0"/>
                    </a:p>
                    <a:p>
                      <a:r>
                        <a:rPr lang="id-ID" sz="1200" baseline="0" dirty="0" smtClean="0"/>
                        <a:t>Memeriksa jumlah total data sebagai kontrol awal bagi pencatat data</a:t>
                      </a:r>
                    </a:p>
                    <a:p>
                      <a:endParaRPr lang="id-ID" sz="1200" baseline="0" dirty="0" smtClean="0"/>
                    </a:p>
                    <a:p>
                      <a:r>
                        <a:rPr lang="id-ID" sz="1200" baseline="0" dirty="0" smtClean="0"/>
                        <a:t>Memeriksa kembali rekening bulanan yang dikirim</a:t>
                      </a:r>
                      <a:endParaRPr lang="en-US" sz="1200" dirty="0"/>
                    </a:p>
                  </a:txBody>
                  <a:tcPr/>
                </a:tc>
                <a:tc>
                  <a:txBody>
                    <a:bodyPr/>
                    <a:lstStyle/>
                    <a:p>
                      <a:r>
                        <a:rPr lang="id-ID" sz="1200" dirty="0" smtClean="0"/>
                        <a:t>Terdapat kelemahan internal dalam memverifikasi berbagai kemungkinan pencatat faktur penjualan yang lebih dari satu</a:t>
                      </a:r>
                      <a:endParaRPr lang="en-US" sz="1200" dirty="0"/>
                    </a:p>
                  </a:txBody>
                  <a:tcPr/>
                </a:tc>
                <a:tc>
                  <a:txBody>
                    <a:bodyPr/>
                    <a:lstStyle/>
                    <a:p>
                      <a:r>
                        <a:rPr lang="id-ID" sz="1200" dirty="0" smtClean="0"/>
                        <a:t>Memeriksa jurnal</a:t>
                      </a:r>
                      <a:r>
                        <a:rPr lang="id-ID" sz="1200" baseline="0" dirty="0" smtClean="0"/>
                        <a:t> penjualan dan data untuk transaksi yang tidak umum dan jumlahnya besar </a:t>
                      </a:r>
                    </a:p>
                    <a:p>
                      <a:endParaRPr lang="id-ID" sz="1200" baseline="0" dirty="0" smtClean="0"/>
                    </a:p>
                    <a:p>
                      <a:r>
                        <a:rPr lang="id-ID" sz="1200" baseline="0" dirty="0" smtClean="0"/>
                        <a:t>Menelusuri jurnal entri  penjualan untuk mendukung dokumen, termasuk salinan faktur penjualan, daftar pengiriman barang, pesanan penjualan dan pesanan pelanggan.</a:t>
                      </a:r>
                      <a:endParaRPr lang="en-US" sz="1200" dirty="0"/>
                    </a:p>
                  </a:txBody>
                  <a:tcPr/>
                </a:tc>
              </a:tr>
            </a:tbl>
          </a:graphicData>
        </a:graphic>
      </p:graphicFrame>
    </p:spTree>
    <p:extLst>
      <p:ext uri="{BB962C8B-B14F-4D97-AF65-F5344CB8AC3E}">
        <p14:creationId xmlns:p14="http://schemas.microsoft.com/office/powerpoint/2010/main" val="1877006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594360"/>
          </a:xfrm>
        </p:spPr>
        <p:txBody>
          <a:bodyPr>
            <a:normAutofit/>
          </a:bodyPr>
          <a:lstStyle/>
          <a:p>
            <a:r>
              <a:rPr lang="id-ID" sz="1800" dirty="0"/>
              <a:t>Asersi, Internal control, Test of control, weakness &amp; subtantif testing transactions</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6549672"/>
              </p:ext>
            </p:extLst>
          </p:nvPr>
        </p:nvGraphicFramePr>
        <p:xfrm>
          <a:off x="457200" y="914400"/>
          <a:ext cx="7239000" cy="5491480"/>
        </p:xfrm>
        <a:graphic>
          <a:graphicData uri="http://schemas.openxmlformats.org/drawingml/2006/table">
            <a:tbl>
              <a:tblPr firstRow="1" bandRow="1">
                <a:tableStyleId>{5C22544A-7EE6-4342-B048-85BDC9FD1C3A}</a:tableStyleId>
              </a:tblPr>
              <a:tblGrid>
                <a:gridCol w="1295400"/>
                <a:gridCol w="1905000"/>
                <a:gridCol w="1600200"/>
                <a:gridCol w="990600"/>
                <a:gridCol w="1447800"/>
              </a:tblGrid>
              <a:tr h="370840">
                <a:tc>
                  <a:txBody>
                    <a:bodyPr/>
                    <a:lstStyle/>
                    <a:p>
                      <a:pPr algn="ctr"/>
                      <a:r>
                        <a:rPr lang="id-ID" sz="1200" dirty="0" smtClean="0"/>
                        <a:t>Asersi</a:t>
                      </a:r>
                      <a:endParaRPr lang="en-US" sz="1200" dirty="0"/>
                    </a:p>
                  </a:txBody>
                  <a:tcPr/>
                </a:tc>
                <a:tc>
                  <a:txBody>
                    <a:bodyPr/>
                    <a:lstStyle/>
                    <a:p>
                      <a:pPr algn="ctr"/>
                      <a:r>
                        <a:rPr lang="id-ID" sz="1200" dirty="0" smtClean="0"/>
                        <a:t>Internal control</a:t>
                      </a:r>
                      <a:endParaRPr lang="en-US" sz="1200" dirty="0"/>
                    </a:p>
                  </a:txBody>
                  <a:tcPr/>
                </a:tc>
                <a:tc>
                  <a:txBody>
                    <a:bodyPr/>
                    <a:lstStyle/>
                    <a:p>
                      <a:pPr algn="ctr"/>
                      <a:r>
                        <a:rPr lang="id-ID" sz="1200" dirty="0" smtClean="0"/>
                        <a:t>Test</a:t>
                      </a:r>
                      <a:r>
                        <a:rPr lang="id-ID" sz="1200" baseline="0" dirty="0" smtClean="0"/>
                        <a:t> of Control</a:t>
                      </a:r>
                      <a:endParaRPr lang="en-US" sz="1200" dirty="0"/>
                    </a:p>
                  </a:txBody>
                  <a:tcPr/>
                </a:tc>
                <a:tc>
                  <a:txBody>
                    <a:bodyPr/>
                    <a:lstStyle/>
                    <a:p>
                      <a:pPr algn="ctr"/>
                      <a:r>
                        <a:rPr lang="id-ID" sz="1200" dirty="0" smtClean="0"/>
                        <a:t>Kelemahan</a:t>
                      </a:r>
                      <a:endParaRPr lang="en-US" sz="1200" dirty="0"/>
                    </a:p>
                  </a:txBody>
                  <a:tcPr/>
                </a:tc>
                <a:tc>
                  <a:txBody>
                    <a:bodyPr/>
                    <a:lstStyle/>
                    <a:p>
                      <a:pPr algn="ctr"/>
                      <a:r>
                        <a:rPr lang="id-ID" sz="1200" dirty="0" smtClean="0"/>
                        <a:t>Substantif</a:t>
                      </a:r>
                      <a:r>
                        <a:rPr lang="id-ID" sz="1200" baseline="0" dirty="0" smtClean="0"/>
                        <a:t> testing</a:t>
                      </a:r>
                      <a:endParaRPr lang="en-US" sz="1200" dirty="0"/>
                    </a:p>
                  </a:txBody>
                  <a:tcPr/>
                </a:tc>
              </a:tr>
              <a:tr h="370840">
                <a:tc>
                  <a:txBody>
                    <a:bodyPr/>
                    <a:lstStyle/>
                    <a:p>
                      <a:r>
                        <a:rPr lang="id-ID" sz="1200" dirty="0" smtClean="0"/>
                        <a:t>Mencatat setiap transaksi penjualan (</a:t>
                      </a:r>
                      <a:r>
                        <a:rPr lang="id-ID" sz="1200" i="1" dirty="0" smtClean="0"/>
                        <a:t>completeness</a:t>
                      </a:r>
                      <a:r>
                        <a:rPr lang="id-ID" sz="1200" dirty="0" smtClean="0"/>
                        <a:t>)</a:t>
                      </a:r>
                      <a:endParaRPr lang="en-US" sz="1200" dirty="0"/>
                    </a:p>
                  </a:txBody>
                  <a:tcPr/>
                </a:tc>
                <a:tc>
                  <a:txBody>
                    <a:bodyPr/>
                    <a:lstStyle/>
                    <a:p>
                      <a:r>
                        <a:rPr lang="id-ID" sz="1200" dirty="0" smtClean="0"/>
                        <a:t>Dokumen yang dikirim dicatat dan dilaporkan secara mingguan</a:t>
                      </a:r>
                    </a:p>
                    <a:p>
                      <a:endParaRPr lang="id-ID" sz="1200" dirty="0" smtClean="0"/>
                    </a:p>
                    <a:p>
                      <a:r>
                        <a:rPr lang="id-ID" sz="1200" dirty="0" smtClean="0"/>
                        <a:t>Jumlah total kuantitas yang dikirim dibandingkan</a:t>
                      </a:r>
                      <a:r>
                        <a:rPr lang="id-ID" sz="1200" baseline="0" dirty="0" smtClean="0"/>
                        <a:t> dengan jumlah tagihan </a:t>
                      </a:r>
                      <a:endParaRPr lang="en-US" sz="1200" dirty="0"/>
                    </a:p>
                  </a:txBody>
                  <a:tcPr/>
                </a:tc>
                <a:tc>
                  <a:txBody>
                    <a:bodyPr/>
                    <a:lstStyle/>
                    <a:p>
                      <a:r>
                        <a:rPr lang="id-ID" sz="1200" dirty="0" smtClean="0"/>
                        <a:t>Melaporkan secara berurutan</a:t>
                      </a:r>
                      <a:r>
                        <a:rPr lang="id-ID" sz="1200" baseline="0" dirty="0" smtClean="0"/>
                        <a:t> dokumen yang dikirim</a:t>
                      </a:r>
                    </a:p>
                    <a:p>
                      <a:endParaRPr lang="id-ID" sz="1200" baseline="0" dirty="0" smtClean="0"/>
                    </a:p>
                    <a:p>
                      <a:r>
                        <a:rPr lang="id-ID" sz="1200" baseline="0" dirty="0" smtClean="0"/>
                        <a:t>Memeriksa jumlah total data sebagai pengawasan awal bagi pencatat data</a:t>
                      </a:r>
                      <a:endParaRPr lang="en-US" sz="1200" dirty="0"/>
                    </a:p>
                  </a:txBody>
                  <a:tcPr/>
                </a:tc>
                <a:tc>
                  <a:txBody>
                    <a:bodyPr/>
                    <a:lstStyle/>
                    <a:p>
                      <a:endParaRPr lang="en-US" sz="1200" dirty="0"/>
                    </a:p>
                  </a:txBody>
                  <a:tcPr/>
                </a:tc>
                <a:tc>
                  <a:txBody>
                    <a:bodyPr/>
                    <a:lstStyle/>
                    <a:p>
                      <a:r>
                        <a:rPr lang="id-ID" sz="1200" dirty="0" smtClean="0"/>
                        <a:t>Menelusuri dokumen yang dikirim dengan menggunakna jurnal penjualan untuk mengetahui mana yang telah masuk</a:t>
                      </a:r>
                      <a:endParaRPr lang="en-US" sz="1200" dirty="0"/>
                    </a:p>
                  </a:txBody>
                  <a:tcPr/>
                </a:tc>
              </a:tr>
              <a:tr h="370840">
                <a:tc>
                  <a:txBody>
                    <a:bodyPr/>
                    <a:lstStyle/>
                    <a:p>
                      <a:r>
                        <a:rPr lang="id-ID" sz="1200" dirty="0" smtClean="0"/>
                        <a:t>Mencatat</a:t>
                      </a:r>
                      <a:r>
                        <a:rPr lang="id-ID" sz="1200" baseline="0" dirty="0" smtClean="0"/>
                        <a:t> penjualan yang barangnya telah dikirim dan memeriksa tagihan dan mencatatnya (Accuracy)</a:t>
                      </a:r>
                      <a:endParaRPr lang="en-US" sz="1200" dirty="0"/>
                    </a:p>
                  </a:txBody>
                  <a:tcPr/>
                </a:tc>
                <a:tc>
                  <a:txBody>
                    <a:bodyPr/>
                    <a:lstStyle/>
                    <a:p>
                      <a:r>
                        <a:rPr lang="id-ID" sz="1200" dirty="0" smtClean="0"/>
                        <a:t>Penjualan didasarkan pada otorisasi dokumen pengiriman dan persetujuan pesanan pelangggan </a:t>
                      </a:r>
                    </a:p>
                    <a:p>
                      <a:endParaRPr lang="id-ID" sz="1200" dirty="0" smtClean="0"/>
                    </a:p>
                    <a:p>
                      <a:r>
                        <a:rPr lang="id-ID" sz="1200" dirty="0" smtClean="0"/>
                        <a:t>Jumlah</a:t>
                      </a:r>
                      <a:r>
                        <a:rPr lang="id-ID" sz="1200" baseline="0" dirty="0" smtClean="0"/>
                        <a:t> total kuantitas pengiriman dibandingkan dengan jumlah tagihan</a:t>
                      </a:r>
                    </a:p>
                    <a:p>
                      <a:endParaRPr lang="id-ID" sz="1200" baseline="0" dirty="0" smtClean="0"/>
                    </a:p>
                    <a:p>
                      <a:r>
                        <a:rPr lang="id-ID" sz="1200" dirty="0" smtClean="0"/>
                        <a:t>Harga</a:t>
                      </a:r>
                      <a:r>
                        <a:rPr lang="id-ID" sz="1200" baseline="0" dirty="0" smtClean="0"/>
                        <a:t> satuan penjualan yang diperoleh dari data daftar harga asli yang telah disetujui</a:t>
                      </a:r>
                    </a:p>
                    <a:p>
                      <a:endParaRPr lang="id-ID" sz="1200" baseline="0" dirty="0" smtClean="0"/>
                    </a:p>
                    <a:p>
                      <a:r>
                        <a:rPr lang="id-ID" sz="1200" baseline="0" dirty="0" smtClean="0"/>
                        <a:t>Rekening dikirim kepada pelanggan setiap bulan </a:t>
                      </a:r>
                      <a:endParaRPr lang="en-US" sz="1200" dirty="0"/>
                    </a:p>
                  </a:txBody>
                  <a:tcPr/>
                </a:tc>
                <a:tc>
                  <a:txBody>
                    <a:bodyPr/>
                    <a:lstStyle/>
                    <a:p>
                      <a:r>
                        <a:rPr lang="id-ID" sz="1200" dirty="0" smtClean="0"/>
                        <a:t>Memeriksa faktur penjualan dari dokumen pengiriman </a:t>
                      </a:r>
                    </a:p>
                    <a:p>
                      <a:endParaRPr lang="id-ID" sz="1200" dirty="0" smtClean="0"/>
                    </a:p>
                    <a:p>
                      <a:r>
                        <a:rPr lang="id-ID" sz="1200" dirty="0" smtClean="0"/>
                        <a:t>Memeriksa jumlah total data sebagai pengawasan awal bagi pencatat data</a:t>
                      </a:r>
                    </a:p>
                    <a:p>
                      <a:endParaRPr lang="id-ID" sz="1200" dirty="0" smtClean="0"/>
                    </a:p>
                    <a:p>
                      <a:r>
                        <a:rPr lang="id-ID" sz="1200" dirty="0" smtClean="0"/>
                        <a:t>Memeriksa</a:t>
                      </a:r>
                      <a:r>
                        <a:rPr lang="id-ID" sz="1200" baseline="0" dirty="0" smtClean="0"/>
                        <a:t> a</a:t>
                      </a:r>
                      <a:r>
                        <a:rPr lang="id-ID" sz="1200" dirty="0" smtClean="0"/>
                        <a:t>kurasi dan otorisasi ketepatan daftar harga yang disetujui</a:t>
                      </a:r>
                    </a:p>
                    <a:p>
                      <a:endParaRPr lang="id-ID" sz="1200" dirty="0" smtClean="0"/>
                    </a:p>
                    <a:p>
                      <a:r>
                        <a:rPr lang="id-ID" sz="1200" dirty="0" smtClean="0"/>
                        <a:t>Memeriksa rekening</a:t>
                      </a:r>
                      <a:r>
                        <a:rPr lang="id-ID" sz="1200" baseline="0" dirty="0" smtClean="0"/>
                        <a:t> bulanan yang dikirim</a:t>
                      </a:r>
                      <a:endParaRPr lang="en-US" sz="1200" dirty="0"/>
                    </a:p>
                  </a:txBody>
                  <a:tcPr/>
                </a:tc>
                <a:tc>
                  <a:txBody>
                    <a:bodyPr/>
                    <a:lstStyle/>
                    <a:p>
                      <a:endParaRPr lang="en-US" sz="1200" dirty="0"/>
                    </a:p>
                  </a:txBody>
                  <a:tcPr/>
                </a:tc>
                <a:tc>
                  <a:txBody>
                    <a:bodyPr/>
                    <a:lstStyle/>
                    <a:p>
                      <a:r>
                        <a:rPr lang="id-ID" sz="1200" dirty="0" smtClean="0"/>
                        <a:t>Menelusuri juenal</a:t>
                      </a:r>
                      <a:r>
                        <a:rPr lang="id-ID" sz="1200" baseline="0" dirty="0" smtClean="0"/>
                        <a:t> entri penjualan dengan faktur penjualan</a:t>
                      </a:r>
                    </a:p>
                    <a:p>
                      <a:endParaRPr lang="id-ID" sz="1200" baseline="0" dirty="0" smtClean="0"/>
                    </a:p>
                    <a:p>
                      <a:r>
                        <a:rPr lang="id-ID" sz="1200" baseline="0" dirty="0" smtClean="0"/>
                        <a:t>Menginput kembali harga ke komputer dan mencocokannya dengan faktur penjualan</a:t>
                      </a:r>
                    </a:p>
                    <a:p>
                      <a:endParaRPr lang="id-ID" sz="1200" baseline="0" dirty="0" smtClean="0"/>
                    </a:p>
                    <a:p>
                      <a:r>
                        <a:rPr lang="id-ID" sz="1200" baseline="0" dirty="0" smtClean="0"/>
                        <a:t>Menelusuri detail faktur penjualan dng menggunakan dok pengiriman, pesanan penjualan &amp; pelanggan</a:t>
                      </a:r>
                      <a:endParaRPr lang="en-US" sz="1200" dirty="0"/>
                    </a:p>
                  </a:txBody>
                  <a:tcPr/>
                </a:tc>
              </a:tr>
            </a:tbl>
          </a:graphicData>
        </a:graphic>
      </p:graphicFrame>
    </p:spTree>
    <p:extLst>
      <p:ext uri="{BB962C8B-B14F-4D97-AF65-F5344CB8AC3E}">
        <p14:creationId xmlns:p14="http://schemas.microsoft.com/office/powerpoint/2010/main" val="32667894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id-ID" sz="1800" dirty="0"/>
              <a:t>Asersi, Internal control, Test of control, weakness &amp; subtantif testing transactions</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4862293"/>
              </p:ext>
            </p:extLst>
          </p:nvPr>
        </p:nvGraphicFramePr>
        <p:xfrm>
          <a:off x="457200" y="1183640"/>
          <a:ext cx="7543800" cy="5400040"/>
        </p:xfrm>
        <a:graphic>
          <a:graphicData uri="http://schemas.openxmlformats.org/drawingml/2006/table">
            <a:tbl>
              <a:tblPr firstRow="1" bandRow="1">
                <a:tableStyleId>{5C22544A-7EE6-4342-B048-85BDC9FD1C3A}</a:tableStyleId>
              </a:tblPr>
              <a:tblGrid>
                <a:gridCol w="1508760"/>
                <a:gridCol w="1746985"/>
                <a:gridCol w="1849655"/>
                <a:gridCol w="990600"/>
                <a:gridCol w="1447800"/>
              </a:tblGrid>
              <a:tr h="370840">
                <a:tc>
                  <a:txBody>
                    <a:bodyPr/>
                    <a:lstStyle/>
                    <a:p>
                      <a:pPr algn="ctr"/>
                      <a:r>
                        <a:rPr lang="id-ID" sz="1200" dirty="0" smtClean="0"/>
                        <a:t>Asersi</a:t>
                      </a:r>
                      <a:endParaRPr lang="en-US" sz="1200" dirty="0"/>
                    </a:p>
                  </a:txBody>
                  <a:tcPr/>
                </a:tc>
                <a:tc>
                  <a:txBody>
                    <a:bodyPr/>
                    <a:lstStyle/>
                    <a:p>
                      <a:pPr algn="ctr"/>
                      <a:r>
                        <a:rPr lang="id-ID" sz="1200" dirty="0" smtClean="0"/>
                        <a:t>Internal control</a:t>
                      </a:r>
                      <a:endParaRPr lang="en-US" sz="1200" dirty="0"/>
                    </a:p>
                  </a:txBody>
                  <a:tcPr/>
                </a:tc>
                <a:tc>
                  <a:txBody>
                    <a:bodyPr/>
                    <a:lstStyle/>
                    <a:p>
                      <a:pPr algn="ctr"/>
                      <a:r>
                        <a:rPr lang="id-ID" sz="1200" dirty="0" smtClean="0"/>
                        <a:t>Test</a:t>
                      </a:r>
                      <a:r>
                        <a:rPr lang="id-ID" sz="1200" baseline="0" dirty="0" smtClean="0"/>
                        <a:t> of Control</a:t>
                      </a:r>
                      <a:endParaRPr lang="en-US" sz="1200" dirty="0"/>
                    </a:p>
                  </a:txBody>
                  <a:tcPr/>
                </a:tc>
                <a:tc>
                  <a:txBody>
                    <a:bodyPr/>
                    <a:lstStyle/>
                    <a:p>
                      <a:pPr algn="ctr"/>
                      <a:r>
                        <a:rPr lang="id-ID" sz="1200" dirty="0" smtClean="0"/>
                        <a:t>Kelemahan</a:t>
                      </a:r>
                      <a:endParaRPr lang="en-US" sz="1200" dirty="0"/>
                    </a:p>
                  </a:txBody>
                  <a:tcPr/>
                </a:tc>
                <a:tc>
                  <a:txBody>
                    <a:bodyPr/>
                    <a:lstStyle/>
                    <a:p>
                      <a:pPr algn="ctr"/>
                      <a:r>
                        <a:rPr lang="id-ID" sz="1200" dirty="0" smtClean="0"/>
                        <a:t>Substantif</a:t>
                      </a:r>
                      <a:r>
                        <a:rPr lang="id-ID" sz="1200" baseline="0" dirty="0" smtClean="0"/>
                        <a:t> testing</a:t>
                      </a:r>
                      <a:endParaRPr lang="en-US" sz="1200" dirty="0"/>
                    </a:p>
                  </a:txBody>
                  <a:tcPr/>
                </a:tc>
              </a:tr>
              <a:tr h="370840">
                <a:tc>
                  <a:txBody>
                    <a:bodyPr/>
                    <a:lstStyle/>
                    <a:p>
                      <a:r>
                        <a:rPr lang="id-ID" sz="1200" dirty="0" smtClean="0"/>
                        <a:t>Transaksi penjualan sudah dicatat dalam master piutang dan telah diringkas</a:t>
                      </a:r>
                      <a:r>
                        <a:rPr lang="id-ID" sz="1200" baseline="0" dirty="0" smtClean="0"/>
                        <a:t> dengan benar (</a:t>
                      </a:r>
                      <a:r>
                        <a:rPr lang="id-ID" sz="1200" i="1" baseline="0" dirty="0" smtClean="0"/>
                        <a:t>posting &amp; summarization</a:t>
                      </a:r>
                      <a:r>
                        <a:rPr lang="id-ID" sz="1200" baseline="0" dirty="0" smtClean="0"/>
                        <a:t>)</a:t>
                      </a:r>
                      <a:endParaRPr lang="en-US" sz="1200" dirty="0"/>
                    </a:p>
                  </a:txBody>
                  <a:tcPr/>
                </a:tc>
                <a:tc>
                  <a:txBody>
                    <a:bodyPr/>
                    <a:lstStyle/>
                    <a:p>
                      <a:r>
                        <a:rPr lang="id-ID" sz="1200" dirty="0" smtClean="0"/>
                        <a:t>Computer secara otomatis memposting transaksi ke master piutang &amp; buku</a:t>
                      </a:r>
                      <a:r>
                        <a:rPr lang="id-ID" sz="1200" baseline="0" dirty="0" smtClean="0"/>
                        <a:t> besar</a:t>
                      </a:r>
                    </a:p>
                    <a:p>
                      <a:endParaRPr lang="id-ID" sz="1200" baseline="0" dirty="0" smtClean="0"/>
                    </a:p>
                    <a:p>
                      <a:r>
                        <a:rPr lang="id-ID" sz="1200" baseline="0" dirty="0" smtClean="0"/>
                        <a:t>Master Piutang direkonsiliasi dengan GL tiap bulan</a:t>
                      </a:r>
                    </a:p>
                    <a:p>
                      <a:endParaRPr lang="id-ID" sz="1200" baseline="0" dirty="0" smtClean="0"/>
                    </a:p>
                    <a:p>
                      <a:r>
                        <a:rPr lang="id-ID" sz="1200" baseline="0" dirty="0" smtClean="0"/>
                        <a:t>Laporan piutang dikirim ke konsumen tiap bulan</a:t>
                      </a:r>
                      <a:endParaRPr lang="en-US" sz="1200" dirty="0"/>
                    </a:p>
                  </a:txBody>
                  <a:tcPr/>
                </a:tc>
                <a:tc>
                  <a:txBody>
                    <a:bodyPr/>
                    <a:lstStyle/>
                    <a:p>
                      <a:r>
                        <a:rPr lang="id-ID" sz="1200" dirty="0" smtClean="0"/>
                        <a:t>Pengujian bukti master piutang direkonsiliasi dengan buku besar</a:t>
                      </a:r>
                    </a:p>
                    <a:p>
                      <a:r>
                        <a:rPr lang="id-ID" sz="1200" dirty="0" smtClean="0"/>
                        <a:t>Pengujian data total untuk pengujian data awal</a:t>
                      </a:r>
                    </a:p>
                    <a:p>
                      <a:r>
                        <a:rPr lang="id-ID" sz="1200" dirty="0" smtClean="0"/>
                        <a:t>Pengujian</a:t>
                      </a:r>
                      <a:r>
                        <a:rPr lang="id-ID" sz="1200" baseline="0" dirty="0" smtClean="0"/>
                        <a:t> persetujuan daftar harga untuk ketepatan dan otorisasi  yang diperlukan</a:t>
                      </a:r>
                    </a:p>
                    <a:p>
                      <a:r>
                        <a:rPr lang="id-ID" sz="1200" baseline="0" dirty="0" smtClean="0"/>
                        <a:t>Obervasi apakah laporan tiap bulan telah dikirim</a:t>
                      </a:r>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id-ID" sz="1200" dirty="0" smtClean="0"/>
                        <a:t>Transaksi penjualan telah diklasifikasi dengan benar (</a:t>
                      </a:r>
                      <a:r>
                        <a:rPr lang="id-ID" sz="1200" i="1" dirty="0" smtClean="0"/>
                        <a:t>Classification</a:t>
                      </a:r>
                      <a:r>
                        <a:rPr lang="id-ID" sz="1200" dirty="0" smtClean="0"/>
                        <a:t>)</a:t>
                      </a:r>
                      <a:endParaRPr lang="en-US" sz="1200" dirty="0"/>
                    </a:p>
                  </a:txBody>
                  <a:tcPr/>
                </a:tc>
                <a:tc>
                  <a:txBody>
                    <a:bodyPr/>
                    <a:lstStyle/>
                    <a:p>
                      <a:r>
                        <a:rPr lang="id-ID" sz="1200" dirty="0" smtClean="0"/>
                        <a:t>Transaksi penjualan secara internal diperiksa</a:t>
                      </a:r>
                      <a:endParaRPr lang="en-US" sz="1200" dirty="0"/>
                    </a:p>
                  </a:txBody>
                  <a:tcPr/>
                </a:tc>
                <a:tc>
                  <a:txBody>
                    <a:bodyPr/>
                    <a:lstStyle/>
                    <a:p>
                      <a:r>
                        <a:rPr lang="id-ID" sz="1200" dirty="0" smtClean="0"/>
                        <a:t>Memeriksa paket dokumen untuk verifikasi internal </a:t>
                      </a:r>
                      <a:endParaRPr lang="en-US" sz="1200" dirty="0"/>
                    </a:p>
                  </a:txBody>
                  <a:tcPr/>
                </a:tc>
                <a:tc>
                  <a:txBody>
                    <a:bodyPr/>
                    <a:lstStyle/>
                    <a:p>
                      <a:endParaRPr lang="en-US" sz="1200" dirty="0"/>
                    </a:p>
                  </a:txBody>
                  <a:tcPr/>
                </a:tc>
                <a:tc>
                  <a:txBody>
                    <a:bodyPr/>
                    <a:lstStyle/>
                    <a:p>
                      <a:r>
                        <a:rPr lang="id-ID" sz="1200" dirty="0" smtClean="0"/>
                        <a:t>Memeriksa</a:t>
                      </a:r>
                      <a:r>
                        <a:rPr lang="id-ID" sz="1200" baseline="0" dirty="0" smtClean="0"/>
                        <a:t> salinan faktur penjualan agar dapat diklasifikasikan dengan benar</a:t>
                      </a:r>
                      <a:endParaRPr lang="en-US" sz="1200" dirty="0"/>
                    </a:p>
                  </a:txBody>
                  <a:tcPr/>
                </a:tc>
              </a:tr>
              <a:tr h="370840">
                <a:tc>
                  <a:txBody>
                    <a:bodyPr/>
                    <a:lstStyle/>
                    <a:p>
                      <a:r>
                        <a:rPr lang="id-ID" sz="1200" dirty="0" smtClean="0"/>
                        <a:t>Penjualan tanggalnya dicatat dengan tepat</a:t>
                      </a:r>
                      <a:r>
                        <a:rPr lang="id-ID" sz="1200" baseline="0" dirty="0" smtClean="0"/>
                        <a:t> (</a:t>
                      </a:r>
                      <a:r>
                        <a:rPr lang="id-ID" sz="1200" i="1" baseline="0" dirty="0" smtClean="0"/>
                        <a:t>timing</a:t>
                      </a:r>
                      <a:r>
                        <a:rPr lang="id-ID" sz="1200" baseline="0" dirty="0" smtClean="0"/>
                        <a:t>)</a:t>
                      </a:r>
                      <a:endParaRPr lang="en-US" sz="1200" dirty="0"/>
                    </a:p>
                  </a:txBody>
                  <a:tcPr/>
                </a:tc>
                <a:tc>
                  <a:txBody>
                    <a:bodyPr/>
                    <a:lstStyle/>
                    <a:p>
                      <a:r>
                        <a:rPr lang="id-ID" sz="1200" dirty="0" smtClean="0"/>
                        <a:t>Dokumen pengiriman</a:t>
                      </a:r>
                      <a:r>
                        <a:rPr lang="id-ID" sz="1200" baseline="0" dirty="0" smtClean="0"/>
                        <a:t> dicatat sementara dan dilaporkan mingguan olen akuntan</a:t>
                      </a:r>
                      <a:endParaRPr lang="en-US" sz="1200" dirty="0"/>
                    </a:p>
                  </a:txBody>
                  <a:tcPr/>
                </a:tc>
                <a:tc>
                  <a:txBody>
                    <a:bodyPr/>
                    <a:lstStyle/>
                    <a:p>
                      <a:r>
                        <a:rPr lang="id-ID" sz="1200" dirty="0" smtClean="0"/>
                        <a:t>Melaporkan dokumen pengiriman secara berurutan</a:t>
                      </a:r>
                      <a:r>
                        <a:rPr lang="id-ID" sz="1200" baseline="0" dirty="0" smtClean="0"/>
                        <a:t> </a:t>
                      </a:r>
                      <a:endParaRPr lang="en-US" sz="1200" dirty="0"/>
                    </a:p>
                  </a:txBody>
                  <a:tcPr/>
                </a:tc>
                <a:tc>
                  <a:txBody>
                    <a:bodyPr/>
                    <a:lstStyle/>
                    <a:p>
                      <a:r>
                        <a:rPr lang="id-ID" sz="1200" dirty="0" smtClean="0"/>
                        <a:t>Terdapat kelemahan untuk tes pengawasan</a:t>
                      </a:r>
                      <a:r>
                        <a:rPr lang="id-ID" sz="1200" baseline="0" dirty="0" smtClean="0"/>
                        <a:t> pada pencatatan waktu </a:t>
                      </a:r>
                      <a:endParaRPr lang="en-US" sz="1200" dirty="0"/>
                    </a:p>
                  </a:txBody>
                  <a:tcPr/>
                </a:tc>
                <a:tc>
                  <a:txBody>
                    <a:bodyPr/>
                    <a:lstStyle/>
                    <a:p>
                      <a:r>
                        <a:rPr lang="id-ID" sz="1200" dirty="0" smtClean="0"/>
                        <a:t>Membandingkan</a:t>
                      </a:r>
                      <a:r>
                        <a:rPr lang="id-ID" sz="1200" baseline="0" dirty="0" smtClean="0"/>
                        <a:t> tanggal pencatatan penjualan pada jurnal penjurnalan dengan salinan faktur penjualan dan surat tagihan </a:t>
                      </a:r>
                      <a:endParaRPr lang="en-US" sz="1200" dirty="0"/>
                    </a:p>
                  </a:txBody>
                  <a:tcPr/>
                </a:tc>
              </a:tr>
            </a:tbl>
          </a:graphicData>
        </a:graphic>
      </p:graphicFrame>
    </p:spTree>
    <p:extLst>
      <p:ext uri="{BB962C8B-B14F-4D97-AF65-F5344CB8AC3E}">
        <p14:creationId xmlns:p14="http://schemas.microsoft.com/office/powerpoint/2010/main" val="19434480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id-ID" dirty="0" smtClean="0"/>
              <a:t>ARAH PENGUJIAN</a:t>
            </a:r>
            <a:endParaRPr lang="en-US" dirty="0"/>
          </a:p>
        </p:txBody>
      </p:sp>
      <p:sp>
        <p:nvSpPr>
          <p:cNvPr id="4" name="Rectangle 3"/>
          <p:cNvSpPr/>
          <p:nvPr/>
        </p:nvSpPr>
        <p:spPr>
          <a:xfrm>
            <a:off x="685800" y="21336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900" dirty="0" smtClean="0"/>
              <a:t>Pesanan pelanggan </a:t>
            </a:r>
            <a:endParaRPr lang="en-US" sz="900" dirty="0"/>
          </a:p>
        </p:txBody>
      </p:sp>
      <p:sp>
        <p:nvSpPr>
          <p:cNvPr id="5" name="Rectangle 4"/>
          <p:cNvSpPr/>
          <p:nvPr/>
        </p:nvSpPr>
        <p:spPr>
          <a:xfrm>
            <a:off x="1752600" y="21336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900" dirty="0" smtClean="0"/>
              <a:t>Dokumen pengiriman</a:t>
            </a:r>
            <a:endParaRPr lang="en-US" sz="900" dirty="0"/>
          </a:p>
        </p:txBody>
      </p:sp>
      <p:sp>
        <p:nvSpPr>
          <p:cNvPr id="6" name="Rectangle 5"/>
          <p:cNvSpPr/>
          <p:nvPr/>
        </p:nvSpPr>
        <p:spPr>
          <a:xfrm>
            <a:off x="2930236" y="2140527"/>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900" dirty="0" smtClean="0"/>
              <a:t>Salinan faktur penjulanan</a:t>
            </a:r>
            <a:endParaRPr lang="en-US" sz="900" dirty="0"/>
          </a:p>
        </p:txBody>
      </p:sp>
      <p:sp>
        <p:nvSpPr>
          <p:cNvPr id="7" name="Rectangle 6"/>
          <p:cNvSpPr/>
          <p:nvPr/>
        </p:nvSpPr>
        <p:spPr>
          <a:xfrm>
            <a:off x="4038600" y="21336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900" dirty="0" smtClean="0"/>
              <a:t>Jurnal penjualan</a:t>
            </a:r>
            <a:endParaRPr lang="en-US" sz="900" dirty="0"/>
          </a:p>
        </p:txBody>
      </p:sp>
      <p:sp>
        <p:nvSpPr>
          <p:cNvPr id="8" name="Rectangle 7"/>
          <p:cNvSpPr/>
          <p:nvPr/>
        </p:nvSpPr>
        <p:spPr>
          <a:xfrm>
            <a:off x="5140036" y="21336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900" dirty="0" smtClean="0"/>
              <a:t>Buku besar</a:t>
            </a:r>
            <a:endParaRPr lang="en-US" sz="900" dirty="0"/>
          </a:p>
        </p:txBody>
      </p:sp>
      <p:sp>
        <p:nvSpPr>
          <p:cNvPr id="9" name="Rectangle 8"/>
          <p:cNvSpPr/>
          <p:nvPr/>
        </p:nvSpPr>
        <p:spPr>
          <a:xfrm>
            <a:off x="6172200" y="21336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900" dirty="0" smtClean="0"/>
              <a:t>Master piutang </a:t>
            </a:r>
            <a:endParaRPr lang="en-US" sz="900" dirty="0"/>
          </a:p>
        </p:txBody>
      </p:sp>
      <p:cxnSp>
        <p:nvCxnSpPr>
          <p:cNvPr id="11" name="Straight Arrow Connector 10"/>
          <p:cNvCxnSpPr/>
          <p:nvPr/>
        </p:nvCxnSpPr>
        <p:spPr>
          <a:xfrm>
            <a:off x="1440873" y="2535382"/>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625436" y="2521527"/>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867400" y="2535382"/>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33800" y="2535382"/>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800600" y="2549237"/>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19600" y="17526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419600" y="1752600"/>
            <a:ext cx="213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553200" y="1752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85800" y="3429000"/>
            <a:ext cx="2092036" cy="990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rgbClr val="FF0000"/>
                </a:solidFill>
              </a:rPr>
              <a:t>Completeness start</a:t>
            </a:r>
            <a:endParaRPr lang="en-US" sz="1200" dirty="0">
              <a:solidFill>
                <a:srgbClr val="FF0000"/>
              </a:solidFill>
            </a:endParaRPr>
          </a:p>
        </p:txBody>
      </p:sp>
      <p:sp>
        <p:nvSpPr>
          <p:cNvPr id="23" name="Oval 22"/>
          <p:cNvSpPr/>
          <p:nvPr/>
        </p:nvSpPr>
        <p:spPr>
          <a:xfrm>
            <a:off x="4114800" y="3429000"/>
            <a:ext cx="2209800" cy="990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rgbClr val="FFFF00"/>
                </a:solidFill>
              </a:rPr>
              <a:t>Occurance start</a:t>
            </a:r>
            <a:endParaRPr lang="en-US" sz="1200" dirty="0">
              <a:solidFill>
                <a:srgbClr val="FFFF00"/>
              </a:solidFill>
            </a:endParaRPr>
          </a:p>
        </p:txBody>
      </p:sp>
      <p:cxnSp>
        <p:nvCxnSpPr>
          <p:cNvPr id="25" name="Straight Arrow Connector 24"/>
          <p:cNvCxnSpPr>
            <a:stCxn id="22" idx="6"/>
          </p:cNvCxnSpPr>
          <p:nvPr/>
        </p:nvCxnSpPr>
        <p:spPr>
          <a:xfrm>
            <a:off x="2777836" y="3924300"/>
            <a:ext cx="3463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3" idx="2"/>
          </p:cNvCxnSpPr>
          <p:nvPr/>
        </p:nvCxnSpPr>
        <p:spPr>
          <a:xfrm flipH="1">
            <a:off x="3692236" y="3924300"/>
            <a:ext cx="4225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8164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id-ID" sz="2100" dirty="0" smtClean="0"/>
              <a:t>Metodologi Retur penjualan dan penukaran barang</a:t>
            </a:r>
            <a:endParaRPr lang="en-US" sz="2100" dirty="0"/>
          </a:p>
        </p:txBody>
      </p:sp>
      <p:sp>
        <p:nvSpPr>
          <p:cNvPr id="3" name="Content Placeholder 2"/>
          <p:cNvSpPr>
            <a:spLocks noGrp="1"/>
          </p:cNvSpPr>
          <p:nvPr>
            <p:ph idx="1"/>
          </p:nvPr>
        </p:nvSpPr>
        <p:spPr>
          <a:xfrm>
            <a:off x="457200" y="990600"/>
            <a:ext cx="7239000" cy="5465136"/>
          </a:xfrm>
        </p:spPr>
        <p:txBody>
          <a:bodyPr>
            <a:normAutofit fontScale="85000" lnSpcReduction="10000"/>
          </a:bodyPr>
          <a:lstStyle/>
          <a:p>
            <a:r>
              <a:rPr lang="id-ID" dirty="0" smtClean="0"/>
              <a:t>Audit pada retur penjualan dan pengurangan harga sering dilakukan dengan tes keberadaan (existences) pencatatan transaksi, kelengkapan (</a:t>
            </a:r>
            <a:r>
              <a:rPr lang="id-ID" i="1" dirty="0" smtClean="0"/>
              <a:t>completeness</a:t>
            </a:r>
            <a:r>
              <a:rPr lang="id-ID" dirty="0" smtClean="0"/>
              <a:t>) amatlah penting pada akhir tahun.</a:t>
            </a:r>
          </a:p>
          <a:p>
            <a:r>
              <a:rPr lang="id-ID" dirty="0" smtClean="0"/>
              <a:t>Retur penjualan dan diskon yang tidak dicatat bisa bersifat material dan dapat digunakan oleh manajemen untuk menekan pendapatan bersih.</a:t>
            </a:r>
          </a:p>
          <a:p>
            <a:r>
              <a:rPr lang="id-ID" dirty="0" smtClean="0"/>
              <a:t>Retur penjualan yang berasal dari transaksi penjualan melalui web site atau online lebih berisiko dibandingkan dengan penjualan tradisional melalui toko, karena pembeli tidak mampu secara fisik menguji barang yang dijual tersebut sebelum dibeli.</a:t>
            </a:r>
          </a:p>
          <a:p>
            <a:r>
              <a:rPr lang="id-ID" dirty="0" smtClean="0"/>
              <a:t>Metodologi audit untuk retur penjualan dan diskon penjualan diperlakukan sama pentingnya dengan audit atas penjualan (internal control testing dan subtantif testing)</a:t>
            </a:r>
            <a:endParaRPr lang="en-US" dirty="0"/>
          </a:p>
        </p:txBody>
      </p:sp>
      <p:sp>
        <p:nvSpPr>
          <p:cNvPr id="4" name="Rectangular Callout 3"/>
          <p:cNvSpPr/>
          <p:nvPr/>
        </p:nvSpPr>
        <p:spPr>
          <a:xfrm>
            <a:off x="7543800" y="838200"/>
            <a:ext cx="1524000" cy="1447800"/>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rgbClr val="FF0000"/>
                </a:solidFill>
              </a:rPr>
              <a:t>Metodologi control setelah trans. Penjualan mejadi control terhadap retur penjualan dan diskon</a:t>
            </a:r>
            <a:endParaRPr lang="en-US" sz="1200" dirty="0">
              <a:solidFill>
                <a:srgbClr val="FF0000"/>
              </a:solidFill>
            </a:endParaRPr>
          </a:p>
        </p:txBody>
      </p:sp>
    </p:spTree>
    <p:extLst>
      <p:ext uri="{BB962C8B-B14F-4D97-AF65-F5344CB8AC3E}">
        <p14:creationId xmlns:p14="http://schemas.microsoft.com/office/powerpoint/2010/main" val="34656634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id-ID" sz="1800" dirty="0" smtClean="0"/>
              <a:t>Desain tes pengawasan dan tes substantif transaksi penerimaan uang tunai</a:t>
            </a:r>
            <a:endParaRPr lang="en-US" sz="1800" dirty="0"/>
          </a:p>
        </p:txBody>
      </p:sp>
      <p:sp>
        <p:nvSpPr>
          <p:cNvPr id="3" name="Content Placeholder 2"/>
          <p:cNvSpPr>
            <a:spLocks noGrp="1"/>
          </p:cNvSpPr>
          <p:nvPr>
            <p:ph idx="1"/>
          </p:nvPr>
        </p:nvSpPr>
        <p:spPr>
          <a:xfrm>
            <a:off x="457200" y="1143000"/>
            <a:ext cx="7239000" cy="5312736"/>
          </a:xfrm>
        </p:spPr>
        <p:txBody>
          <a:bodyPr/>
          <a:lstStyle/>
          <a:p>
            <a:r>
              <a:rPr lang="id-ID" dirty="0" smtClean="0"/>
              <a:t>Metodologi audit yang digunakan untuk desain tes pengawasan dan tes subtantif transaksi penerimaan uang tunai sama dengan transaksi penjualan.</a:t>
            </a:r>
          </a:p>
          <a:p>
            <a:r>
              <a:rPr lang="id-ID" dirty="0" smtClean="0"/>
              <a:t>Transaksi yang berkaitan dengan sasaran audit (audit objectives) kunci pengawasan internal (key internal controls/bondering risks) untuk setiap pengawasan dan tes subtantif transaksi dibuat untuk kesalahan keuangan yang dibuat untuk setiap sasaran audit (audit objectives) </a:t>
            </a:r>
            <a:endParaRPr lang="en-US" dirty="0"/>
          </a:p>
        </p:txBody>
      </p:sp>
      <p:sp>
        <p:nvSpPr>
          <p:cNvPr id="4" name="Rectangular Callout 3"/>
          <p:cNvSpPr/>
          <p:nvPr/>
        </p:nvSpPr>
        <p:spPr>
          <a:xfrm>
            <a:off x="7162800" y="1066800"/>
            <a:ext cx="1524000" cy="1447800"/>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rgbClr val="FF0000"/>
                </a:solidFill>
              </a:rPr>
              <a:t>Memahami internal control dan mendesain serta melaksanakan ToC dan subtanttive testing untuk penerimaan kas</a:t>
            </a:r>
            <a:endParaRPr lang="en-US" sz="1200" dirty="0">
              <a:solidFill>
                <a:srgbClr val="FF0000"/>
              </a:solidFill>
            </a:endParaRPr>
          </a:p>
        </p:txBody>
      </p:sp>
    </p:spTree>
    <p:extLst>
      <p:ext uri="{BB962C8B-B14F-4D97-AF65-F5344CB8AC3E}">
        <p14:creationId xmlns:p14="http://schemas.microsoft.com/office/powerpoint/2010/main" val="2693276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Name	: Lim </a:t>
            </a:r>
            <a:r>
              <a:rPr lang="en-US" dirty="0" smtClean="0"/>
              <a:t>Hendra</a:t>
            </a:r>
            <a:endParaRPr lang="en-US" dirty="0" smtClean="0"/>
          </a:p>
          <a:p>
            <a:r>
              <a:rPr lang="en-US" dirty="0" smtClean="0"/>
              <a:t>HP	: 0818 0817 0583</a:t>
            </a:r>
          </a:p>
          <a:p>
            <a:r>
              <a:rPr lang="en-US" dirty="0" smtClean="0"/>
              <a:t>Email 	: lim.hendra@akuntanindonesia.or.id</a:t>
            </a:r>
          </a:p>
          <a:p>
            <a:endParaRPr lang="en-US" dirty="0" smtClean="0"/>
          </a:p>
          <a:p>
            <a:r>
              <a:rPr lang="en-US" dirty="0" smtClean="0"/>
              <a:t>Experiences</a:t>
            </a:r>
            <a:r>
              <a:rPr lang="en-US" dirty="0" smtClean="0"/>
              <a:t>:</a:t>
            </a:r>
            <a:endParaRPr lang="en-US" dirty="0" smtClean="0"/>
          </a:p>
          <a:p>
            <a:pPr marL="514350" indent="-514350">
              <a:buAutoNum type="alphaLcPeriod"/>
            </a:pPr>
            <a:r>
              <a:rPr lang="en-US" dirty="0" smtClean="0"/>
              <a:t>Finance </a:t>
            </a:r>
            <a:r>
              <a:rPr lang="en-US" dirty="0"/>
              <a:t>Director PT APM Armada </a:t>
            </a:r>
            <a:r>
              <a:rPr lang="en-US" dirty="0" err="1"/>
              <a:t>Autoparts</a:t>
            </a:r>
            <a:r>
              <a:rPr lang="en-US" dirty="0"/>
              <a:t>; </a:t>
            </a:r>
            <a:r>
              <a:rPr lang="en-US" dirty="0" smtClean="0"/>
              <a:t>2018 </a:t>
            </a:r>
            <a:r>
              <a:rPr lang="en-US" dirty="0"/>
              <a:t>– </a:t>
            </a:r>
            <a:r>
              <a:rPr lang="en-US" dirty="0" smtClean="0"/>
              <a:t>Current </a:t>
            </a:r>
            <a:endParaRPr lang="en-US" dirty="0" smtClean="0"/>
          </a:p>
          <a:p>
            <a:pPr marL="514350" indent="-514350">
              <a:buAutoNum type="alphaLcPeriod"/>
            </a:pPr>
            <a:r>
              <a:rPr lang="en-US" dirty="0" smtClean="0"/>
              <a:t>Partner; KAP Lim Hendra 2020 </a:t>
            </a:r>
            <a:r>
              <a:rPr lang="en-US" smtClean="0"/>
              <a:t>– Current </a:t>
            </a:r>
            <a:endParaRPr lang="en-US" dirty="0" smtClean="0"/>
          </a:p>
          <a:p>
            <a:pPr marL="514350" indent="-514350">
              <a:buFont typeface="Wingdings 2"/>
              <a:buAutoNum type="alphaLcPeriod"/>
            </a:pPr>
            <a:r>
              <a:rPr lang="en-US" dirty="0"/>
              <a:t>Partner; KAP </a:t>
            </a:r>
            <a:r>
              <a:rPr lang="en-US" dirty="0" smtClean="0"/>
              <a:t>Lydia &amp; Lim; 2018 </a:t>
            </a:r>
            <a:r>
              <a:rPr lang="en-US" dirty="0"/>
              <a:t>– </a:t>
            </a:r>
            <a:r>
              <a:rPr lang="en-US" dirty="0" smtClean="0"/>
              <a:t>Current </a:t>
            </a:r>
            <a:endParaRPr lang="en-US" dirty="0"/>
          </a:p>
          <a:p>
            <a:pPr marL="514350" indent="-514350">
              <a:buAutoNum type="alphaLcPeriod"/>
            </a:pPr>
            <a:r>
              <a:rPr lang="en-US" dirty="0" smtClean="0"/>
              <a:t>General Manager; PT APM Armada </a:t>
            </a:r>
            <a:r>
              <a:rPr lang="en-US" dirty="0" err="1" smtClean="0"/>
              <a:t>Autoparts</a:t>
            </a:r>
            <a:r>
              <a:rPr lang="en-US" dirty="0" smtClean="0"/>
              <a:t>; 2013 – 2018</a:t>
            </a:r>
          </a:p>
          <a:p>
            <a:pPr marL="514350" indent="-514350">
              <a:buAutoNum type="alphaLcPeriod"/>
            </a:pPr>
            <a:r>
              <a:rPr lang="en-US" dirty="0" smtClean="0"/>
              <a:t>Partner; KAP </a:t>
            </a:r>
            <a:r>
              <a:rPr lang="en-US" dirty="0" err="1" smtClean="0"/>
              <a:t>Sabar</a:t>
            </a:r>
            <a:r>
              <a:rPr lang="en-US" dirty="0" smtClean="0"/>
              <a:t> &amp; </a:t>
            </a:r>
            <a:r>
              <a:rPr lang="en-US" dirty="0" err="1" smtClean="0"/>
              <a:t>Rekan</a:t>
            </a:r>
            <a:r>
              <a:rPr lang="en-US" dirty="0" smtClean="0"/>
              <a:t>; 2013 – 2018</a:t>
            </a:r>
          </a:p>
          <a:p>
            <a:pPr marL="514350" indent="-514350">
              <a:buAutoNum type="alphaLcPeriod"/>
            </a:pPr>
            <a:r>
              <a:rPr lang="en-US" dirty="0" smtClean="0"/>
              <a:t>lecture; </a:t>
            </a:r>
            <a:r>
              <a:rPr lang="id-ID" dirty="0" smtClean="0"/>
              <a:t>Trisakti University &amp; Indonesia Economic College</a:t>
            </a:r>
            <a:r>
              <a:rPr lang="en-US" dirty="0" smtClean="0"/>
              <a:t>; 2013 – Current</a:t>
            </a:r>
          </a:p>
          <a:p>
            <a:pPr marL="514350" indent="-514350">
              <a:buAutoNum type="alphaLcPeriod"/>
            </a:pPr>
            <a:r>
              <a:rPr lang="en-US" dirty="0" smtClean="0"/>
              <a:t>Manager audit &amp; assurance; Grant Thornton Indonesia; 2011 – 2013  </a:t>
            </a:r>
          </a:p>
          <a:p>
            <a:pPr marL="514350" indent="-514350">
              <a:buAutoNum type="alphaLcPeriod"/>
            </a:pPr>
            <a:r>
              <a:rPr lang="en-US" dirty="0" smtClean="0"/>
              <a:t>Supervisor audit &amp; assurance; Grant Thornton Indonesia; 2009 – 2011</a:t>
            </a:r>
          </a:p>
          <a:p>
            <a:pPr marL="514350" indent="-514350">
              <a:buAutoNum type="alphaLcPeriod"/>
            </a:pPr>
            <a:r>
              <a:rPr lang="en-US" dirty="0" smtClean="0"/>
              <a:t>Senior auditor audit &amp; assurance; Grant Thornton Indonesia; 2006 – 2009</a:t>
            </a:r>
          </a:p>
          <a:p>
            <a:pPr marL="514350" indent="-514350">
              <a:buAutoNum type="alphaLcPeriod"/>
            </a:pPr>
            <a:r>
              <a:rPr lang="en-US" dirty="0" smtClean="0"/>
              <a:t>Auditor audit &amp; assurance; KAP </a:t>
            </a:r>
            <a:r>
              <a:rPr lang="en-US" dirty="0" err="1" smtClean="0"/>
              <a:t>Trisno</a:t>
            </a:r>
            <a:r>
              <a:rPr lang="en-US" dirty="0" smtClean="0"/>
              <a:t>, </a:t>
            </a:r>
            <a:r>
              <a:rPr lang="en-US" dirty="0" err="1" smtClean="0"/>
              <a:t>Hendang</a:t>
            </a:r>
            <a:r>
              <a:rPr lang="en-US" dirty="0" smtClean="0"/>
              <a:t> &amp; Adams; 2005 – 2006</a:t>
            </a:r>
          </a:p>
          <a:p>
            <a:pPr marL="514350" indent="-514350">
              <a:buAutoNum type="alphaLcPeriod"/>
            </a:pPr>
            <a:r>
              <a:rPr lang="en-US" dirty="0" smtClean="0"/>
              <a:t>Accounting staff; PT </a:t>
            </a:r>
            <a:r>
              <a:rPr lang="en-US" dirty="0" err="1" smtClean="0"/>
              <a:t>Dasa</a:t>
            </a:r>
            <a:r>
              <a:rPr lang="en-US" dirty="0" smtClean="0"/>
              <a:t> </a:t>
            </a:r>
            <a:r>
              <a:rPr lang="en-US" dirty="0" err="1" smtClean="0"/>
              <a:t>Windu</a:t>
            </a:r>
            <a:r>
              <a:rPr lang="en-US" dirty="0" smtClean="0"/>
              <a:t> </a:t>
            </a:r>
            <a:r>
              <a:rPr lang="en-US" dirty="0" err="1" smtClean="0"/>
              <a:t>Agung</a:t>
            </a:r>
            <a:r>
              <a:rPr lang="en-US" dirty="0" smtClean="0"/>
              <a:t>; 2004 – 2005</a:t>
            </a:r>
          </a:p>
          <a:p>
            <a:pPr marL="514350" indent="-514350">
              <a:buAutoNum type="alphaLcPeriod"/>
            </a:pPr>
            <a:endParaRPr lang="en-US" dirty="0" smtClean="0"/>
          </a:p>
          <a:p>
            <a:pPr marL="0" indent="0">
              <a:buNone/>
            </a:pPr>
            <a:endParaRPr lang="en-US" dirty="0" smtClean="0"/>
          </a:p>
          <a:p>
            <a:pPr marL="514350" indent="-514350">
              <a:buAutoNum type="alphaLcPeriod"/>
            </a:pPr>
            <a:endParaRPr lang="en-US" dirty="0"/>
          </a:p>
        </p:txBody>
      </p:sp>
    </p:spTree>
    <p:extLst>
      <p:ext uri="{BB962C8B-B14F-4D97-AF65-F5344CB8AC3E}">
        <p14:creationId xmlns:p14="http://schemas.microsoft.com/office/powerpoint/2010/main" val="280192632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a:bodyPr>
          <a:lstStyle/>
          <a:p>
            <a:r>
              <a:rPr lang="id-ID" sz="1800" dirty="0" smtClean="0"/>
              <a:t>Matrik risiko pengawasan penerimaan kas</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2056855"/>
              </p:ext>
            </p:extLst>
          </p:nvPr>
        </p:nvGraphicFramePr>
        <p:xfrm>
          <a:off x="304800" y="990600"/>
          <a:ext cx="8458200" cy="5435600"/>
        </p:xfrm>
        <a:graphic>
          <a:graphicData uri="http://schemas.openxmlformats.org/drawingml/2006/table">
            <a:tbl>
              <a:tblPr firstRow="1" bandRow="1">
                <a:tableStyleId>{5C22544A-7EE6-4342-B048-85BDC9FD1C3A}</a:tableStyleId>
              </a:tblPr>
              <a:tblGrid>
                <a:gridCol w="533400"/>
                <a:gridCol w="5791200"/>
                <a:gridCol w="304800"/>
                <a:gridCol w="304800"/>
                <a:gridCol w="304800"/>
                <a:gridCol w="457200"/>
                <a:gridCol w="228600"/>
                <a:gridCol w="533400"/>
              </a:tblGrid>
              <a:tr h="370840">
                <a:tc>
                  <a:txBody>
                    <a:bodyPr/>
                    <a:lstStyle/>
                    <a:p>
                      <a:pPr algn="ctr"/>
                      <a:endParaRPr lang="en-US" dirty="0"/>
                    </a:p>
                  </a:txBody>
                  <a:tcPr/>
                </a:tc>
                <a:tc>
                  <a:txBody>
                    <a:bodyPr/>
                    <a:lstStyle/>
                    <a:p>
                      <a:pPr algn="ctr"/>
                      <a:r>
                        <a:rPr lang="id-ID" dirty="0" smtClean="0"/>
                        <a:t>Internal control </a:t>
                      </a:r>
                      <a:endParaRPr lang="en-US" dirty="0"/>
                    </a:p>
                  </a:txBody>
                  <a:tcPr/>
                </a:tc>
                <a:tc>
                  <a:txBody>
                    <a:bodyPr/>
                    <a:lstStyle/>
                    <a:p>
                      <a:pPr algn="ctr"/>
                      <a:r>
                        <a:rPr lang="id-ID" dirty="0" smtClean="0"/>
                        <a:t>E</a:t>
                      </a:r>
                      <a:endParaRPr lang="en-US" dirty="0"/>
                    </a:p>
                  </a:txBody>
                  <a:tcPr/>
                </a:tc>
                <a:tc>
                  <a:txBody>
                    <a:bodyPr/>
                    <a:lstStyle/>
                    <a:p>
                      <a:pPr algn="ctr"/>
                      <a:r>
                        <a:rPr lang="id-ID" dirty="0" smtClean="0"/>
                        <a:t>C</a:t>
                      </a:r>
                      <a:endParaRPr lang="en-US" dirty="0"/>
                    </a:p>
                  </a:txBody>
                  <a:tcPr/>
                </a:tc>
                <a:tc>
                  <a:txBody>
                    <a:bodyPr/>
                    <a:lstStyle/>
                    <a:p>
                      <a:pPr algn="ctr"/>
                      <a:r>
                        <a:rPr lang="id-ID" dirty="0" smtClean="0"/>
                        <a:t>A</a:t>
                      </a:r>
                      <a:endParaRPr lang="en-US" dirty="0"/>
                    </a:p>
                  </a:txBody>
                  <a:tcPr/>
                </a:tc>
                <a:tc>
                  <a:txBody>
                    <a:bodyPr/>
                    <a:lstStyle/>
                    <a:p>
                      <a:pPr algn="ctr"/>
                      <a:r>
                        <a:rPr lang="id-ID" dirty="0" smtClean="0"/>
                        <a:t>CL</a:t>
                      </a:r>
                      <a:endParaRPr lang="en-US" dirty="0"/>
                    </a:p>
                  </a:txBody>
                  <a:tcPr/>
                </a:tc>
                <a:tc>
                  <a:txBody>
                    <a:bodyPr/>
                    <a:lstStyle/>
                    <a:p>
                      <a:pPr algn="ctr"/>
                      <a:r>
                        <a:rPr lang="id-ID" dirty="0" smtClean="0"/>
                        <a:t>T</a:t>
                      </a:r>
                      <a:endParaRPr lang="en-US" dirty="0"/>
                    </a:p>
                  </a:txBody>
                  <a:tcPr/>
                </a:tc>
                <a:tc>
                  <a:txBody>
                    <a:bodyPr/>
                    <a:lstStyle/>
                    <a:p>
                      <a:pPr algn="ctr"/>
                      <a:r>
                        <a:rPr lang="id-ID" dirty="0" smtClean="0"/>
                        <a:t>PR</a:t>
                      </a:r>
                      <a:endParaRPr lang="en-US" dirty="0"/>
                    </a:p>
                  </a:txBody>
                  <a:tcPr/>
                </a:tc>
              </a:tr>
              <a:tr h="370840">
                <a:tc rowSpan="9">
                  <a:txBody>
                    <a:bodyPr/>
                    <a:lstStyle/>
                    <a:p>
                      <a:endParaRPr lang="id-ID" sz="1200" dirty="0" smtClean="0"/>
                    </a:p>
                    <a:p>
                      <a:endParaRPr lang="id-ID" sz="1200" dirty="0" smtClean="0"/>
                    </a:p>
                    <a:p>
                      <a:endParaRPr lang="id-ID" sz="1200" dirty="0" smtClean="0"/>
                    </a:p>
                    <a:p>
                      <a:endParaRPr lang="id-ID" sz="1200" dirty="0" smtClean="0"/>
                    </a:p>
                    <a:p>
                      <a:endParaRPr lang="id-ID" sz="1200" dirty="0" smtClean="0"/>
                    </a:p>
                    <a:p>
                      <a:r>
                        <a:rPr lang="id-ID" sz="1200" dirty="0" smtClean="0"/>
                        <a:t>C</a:t>
                      </a:r>
                    </a:p>
                    <a:p>
                      <a:r>
                        <a:rPr lang="id-ID" sz="1200" dirty="0" smtClean="0"/>
                        <a:t>O</a:t>
                      </a:r>
                    </a:p>
                    <a:p>
                      <a:r>
                        <a:rPr lang="id-ID" sz="1200" dirty="0" smtClean="0"/>
                        <a:t>N</a:t>
                      </a:r>
                    </a:p>
                    <a:p>
                      <a:r>
                        <a:rPr lang="id-ID" sz="1200" dirty="0" smtClean="0"/>
                        <a:t>T</a:t>
                      </a:r>
                    </a:p>
                    <a:p>
                      <a:r>
                        <a:rPr lang="id-ID" sz="1200" dirty="0" smtClean="0"/>
                        <a:t>R</a:t>
                      </a:r>
                    </a:p>
                    <a:p>
                      <a:r>
                        <a:rPr lang="id-ID" sz="1200" dirty="0" smtClean="0"/>
                        <a:t>O</a:t>
                      </a:r>
                    </a:p>
                    <a:p>
                      <a:r>
                        <a:rPr lang="id-ID" sz="1200" dirty="0" smtClean="0"/>
                        <a:t>L </a:t>
                      </a:r>
                      <a:endParaRPr lang="en-US" sz="1200" dirty="0"/>
                    </a:p>
                  </a:txBody>
                  <a:tcPr/>
                </a:tc>
                <a:tc>
                  <a:txBody>
                    <a:bodyPr/>
                    <a:lstStyle/>
                    <a:p>
                      <a:r>
                        <a:rPr lang="id-ID" sz="1200" dirty="0" smtClean="0"/>
                        <a:t>Akuntan merekonsiliasi</a:t>
                      </a:r>
                      <a:r>
                        <a:rPr lang="id-ID" sz="1200" baseline="0" dirty="0" smtClean="0"/>
                        <a:t> rek bank secara independed</a:t>
                      </a:r>
                      <a:endParaRPr lang="en-US" sz="1200" dirty="0"/>
                    </a:p>
                  </a:txBody>
                  <a:tcPr/>
                </a:tc>
                <a:tc>
                  <a:txBody>
                    <a:bodyPr/>
                    <a:lstStyle/>
                    <a:p>
                      <a:r>
                        <a:rPr lang="id-ID" sz="1200" dirty="0" smtClean="0"/>
                        <a:t>C</a:t>
                      </a:r>
                      <a:endParaRPr lang="en-US" sz="1200" dirty="0"/>
                    </a:p>
                  </a:txBody>
                  <a:tcPr/>
                </a:tc>
                <a:tc>
                  <a:txBody>
                    <a:bodyPr/>
                    <a:lstStyle/>
                    <a:p>
                      <a:endParaRPr lang="en-US" sz="1200" dirty="0"/>
                    </a:p>
                  </a:txBody>
                  <a:tcPr/>
                </a:tc>
                <a:tc>
                  <a:txBody>
                    <a:bodyPr/>
                    <a:lstStyle/>
                    <a:p>
                      <a:r>
                        <a:rPr lang="id-ID" sz="1200" dirty="0" smtClean="0"/>
                        <a:t>C</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vMerge="1">
                  <a:txBody>
                    <a:bodyPr/>
                    <a:lstStyle/>
                    <a:p>
                      <a:endParaRPr lang="en-US" sz="1200" dirty="0"/>
                    </a:p>
                  </a:txBody>
                  <a:tcPr/>
                </a:tc>
                <a:tc>
                  <a:txBody>
                    <a:bodyPr/>
                    <a:lstStyle/>
                    <a:p>
                      <a:r>
                        <a:rPr lang="id-ID" sz="1200" dirty="0" smtClean="0"/>
                        <a:t>Daftar penerimaan uang tunai disiapkan </a:t>
                      </a:r>
                      <a:endParaRPr lang="en-US" sz="1200" dirty="0"/>
                    </a:p>
                  </a:txBody>
                  <a:tcPr/>
                </a:tc>
                <a:tc>
                  <a:txBody>
                    <a:bodyPr/>
                    <a:lstStyle/>
                    <a:p>
                      <a:endParaRPr lang="en-US" sz="1200" dirty="0"/>
                    </a:p>
                  </a:txBody>
                  <a:tcPr/>
                </a:tc>
                <a:tc>
                  <a:txBody>
                    <a:bodyPr/>
                    <a:lstStyle/>
                    <a:p>
                      <a:r>
                        <a:rPr lang="id-ID" sz="1200" dirty="0" smtClean="0"/>
                        <a:t>C</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vMerge="1">
                  <a:txBody>
                    <a:bodyPr/>
                    <a:lstStyle/>
                    <a:p>
                      <a:endParaRPr lang="en-US" sz="1200" dirty="0"/>
                    </a:p>
                  </a:txBody>
                  <a:tcPr/>
                </a:tc>
                <a:tc>
                  <a:txBody>
                    <a:bodyPr/>
                    <a:lstStyle/>
                    <a:p>
                      <a:r>
                        <a:rPr lang="id-ID" sz="1200" dirty="0" smtClean="0"/>
                        <a:t>Cek disahkan secara ketat</a:t>
                      </a:r>
                      <a:endParaRPr lang="en-US" sz="1200" dirty="0"/>
                    </a:p>
                  </a:txBody>
                  <a:tcPr/>
                </a:tc>
                <a:tc>
                  <a:txBody>
                    <a:bodyPr/>
                    <a:lstStyle/>
                    <a:p>
                      <a:endParaRPr lang="en-US" sz="1200" dirty="0"/>
                    </a:p>
                  </a:txBody>
                  <a:tcPr/>
                </a:tc>
                <a:tc>
                  <a:txBody>
                    <a:bodyPr/>
                    <a:lstStyle/>
                    <a:p>
                      <a:r>
                        <a:rPr lang="id-ID" sz="1200" dirty="0" smtClean="0"/>
                        <a:t>C</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vMerge="1">
                  <a:txBody>
                    <a:bodyPr/>
                    <a:lstStyle/>
                    <a:p>
                      <a:endParaRPr lang="en-US" sz="1200" dirty="0"/>
                    </a:p>
                  </a:txBody>
                  <a:tcPr/>
                </a:tc>
                <a:tc>
                  <a:txBody>
                    <a:bodyPr/>
                    <a:lstStyle/>
                    <a:p>
                      <a:r>
                        <a:rPr lang="id-ID" sz="1200" dirty="0" smtClean="0"/>
                        <a:t>Jumlah total setiap penerimaan tunai diabndingkan dengan hasil rekapitulasi rek di komputer</a:t>
                      </a:r>
                      <a:endParaRPr lang="en-US" sz="1200" dirty="0"/>
                    </a:p>
                  </a:txBody>
                  <a:tcPr/>
                </a:tc>
                <a:tc>
                  <a:txBody>
                    <a:bodyPr/>
                    <a:lstStyle/>
                    <a:p>
                      <a:r>
                        <a:rPr lang="id-ID" sz="1200" dirty="0" smtClean="0"/>
                        <a:t>C</a:t>
                      </a:r>
                      <a:endParaRPr lang="en-US" sz="1200" dirty="0"/>
                    </a:p>
                  </a:txBody>
                  <a:tcPr/>
                </a:tc>
                <a:tc>
                  <a:txBody>
                    <a:bodyPr/>
                    <a:lstStyle/>
                    <a:p>
                      <a:r>
                        <a:rPr lang="id-ID" sz="1200" dirty="0" smtClean="0"/>
                        <a:t>C</a:t>
                      </a:r>
                      <a:endParaRPr lang="en-US" sz="1200" dirty="0"/>
                    </a:p>
                  </a:txBody>
                  <a:tcPr/>
                </a:tc>
                <a:tc>
                  <a:txBody>
                    <a:bodyPr/>
                    <a:lstStyle/>
                    <a:p>
                      <a:r>
                        <a:rPr lang="id-ID" sz="1200" dirty="0" smtClean="0"/>
                        <a:t>C</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vMerge="1">
                  <a:txBody>
                    <a:bodyPr/>
                    <a:lstStyle/>
                    <a:p>
                      <a:endParaRPr lang="en-US" sz="1200" dirty="0"/>
                    </a:p>
                  </a:txBody>
                  <a:tcPr/>
                </a:tc>
                <a:tc>
                  <a:txBody>
                    <a:bodyPr/>
                    <a:lstStyle/>
                    <a:p>
                      <a:r>
                        <a:rPr lang="id-ID" sz="1200" dirty="0" smtClean="0"/>
                        <a:t>Rekening dikirim kepada pelanggan setiap bulan (konfirmasi piutang)</a:t>
                      </a:r>
                      <a:endParaRPr lang="en-US" sz="1200" dirty="0"/>
                    </a:p>
                  </a:txBody>
                  <a:tcPr/>
                </a:tc>
                <a:tc>
                  <a:txBody>
                    <a:bodyPr/>
                    <a:lstStyle/>
                    <a:p>
                      <a:endParaRPr lang="en-US" sz="1200" dirty="0"/>
                    </a:p>
                  </a:txBody>
                  <a:tcPr/>
                </a:tc>
                <a:tc>
                  <a:txBody>
                    <a:bodyPr/>
                    <a:lstStyle/>
                    <a:p>
                      <a:r>
                        <a:rPr lang="id-ID" sz="1200" dirty="0" smtClean="0"/>
                        <a:t>C</a:t>
                      </a:r>
                      <a:endParaRPr lang="en-US" sz="1200" dirty="0"/>
                    </a:p>
                  </a:txBody>
                  <a:tcPr/>
                </a:tc>
                <a:tc>
                  <a:txBody>
                    <a:bodyPr/>
                    <a:lstStyle/>
                    <a:p>
                      <a:r>
                        <a:rPr lang="id-ID" sz="1200" dirty="0" smtClean="0"/>
                        <a:t>C</a:t>
                      </a:r>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id-ID" sz="1200" dirty="0" smtClean="0"/>
                        <a:t>C</a:t>
                      </a:r>
                      <a:endParaRPr lang="en-US" sz="1200" dirty="0"/>
                    </a:p>
                  </a:txBody>
                  <a:tcPr/>
                </a:tc>
              </a:tr>
              <a:tr h="370840">
                <a:tc vMerge="1">
                  <a:txBody>
                    <a:bodyPr/>
                    <a:lstStyle/>
                    <a:p>
                      <a:endParaRPr lang="en-US" sz="1200" dirty="0"/>
                    </a:p>
                  </a:txBody>
                  <a:tcPr/>
                </a:tc>
                <a:tc>
                  <a:txBody>
                    <a:bodyPr/>
                    <a:lstStyle/>
                    <a:p>
                      <a:r>
                        <a:rPr lang="id-ID" sz="1200" dirty="0" smtClean="0"/>
                        <a:t>Transaksi penerimaan uang tunai diverifikasi secara internal </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id-ID" sz="1200" dirty="0" smtClean="0"/>
                        <a:t>C</a:t>
                      </a:r>
                      <a:endParaRPr lang="en-US" sz="1200" dirty="0"/>
                    </a:p>
                  </a:txBody>
                  <a:tcPr/>
                </a:tc>
                <a:tc>
                  <a:txBody>
                    <a:bodyPr/>
                    <a:lstStyle/>
                    <a:p>
                      <a:endParaRPr lang="en-US" sz="1200" dirty="0"/>
                    </a:p>
                  </a:txBody>
                  <a:tcPr/>
                </a:tc>
                <a:tc>
                  <a:txBody>
                    <a:bodyPr/>
                    <a:lstStyle/>
                    <a:p>
                      <a:endParaRPr lang="en-US" sz="1200" dirty="0"/>
                    </a:p>
                  </a:txBody>
                  <a:tcPr/>
                </a:tc>
              </a:tr>
              <a:tr h="370840">
                <a:tc vMerge="1">
                  <a:txBody>
                    <a:bodyPr/>
                    <a:lstStyle/>
                    <a:p>
                      <a:endParaRPr lang="en-US" sz="1200" dirty="0"/>
                    </a:p>
                  </a:txBody>
                  <a:tcPr/>
                </a:tc>
                <a:tc>
                  <a:txBody>
                    <a:bodyPr/>
                    <a:lstStyle/>
                    <a:p>
                      <a:r>
                        <a:rPr lang="id-ID" sz="1200" dirty="0" smtClean="0"/>
                        <a:t>Prosedur mengharuskan pencatatan kas setiap hari</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id-ID" sz="1200" dirty="0" smtClean="0"/>
                        <a:t>C</a:t>
                      </a:r>
                      <a:endParaRPr lang="en-US" sz="1200" dirty="0"/>
                    </a:p>
                  </a:txBody>
                  <a:tcPr/>
                </a:tc>
                <a:tc>
                  <a:txBody>
                    <a:bodyPr/>
                    <a:lstStyle/>
                    <a:p>
                      <a:endParaRPr lang="en-US" sz="1200" dirty="0"/>
                    </a:p>
                  </a:txBody>
                  <a:tcPr/>
                </a:tc>
              </a:tr>
              <a:tr h="370840">
                <a:tc vMerge="1">
                  <a:txBody>
                    <a:bodyPr/>
                    <a:lstStyle/>
                    <a:p>
                      <a:endParaRPr lang="en-US" sz="1200" dirty="0"/>
                    </a:p>
                  </a:txBody>
                  <a:tcPr/>
                </a:tc>
                <a:tc>
                  <a:txBody>
                    <a:bodyPr/>
                    <a:lstStyle/>
                    <a:p>
                      <a:r>
                        <a:rPr lang="id-ID" sz="1200" dirty="0" smtClean="0"/>
                        <a:t>Komputer secara otomatis memasukkan transaksi pada catatan</a:t>
                      </a:r>
                      <a:r>
                        <a:rPr lang="id-ID" sz="1200" baseline="0" dirty="0" smtClean="0"/>
                        <a:t> tambahan rek piutang dan pada buku besar</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id-ID" sz="1200" dirty="0" smtClean="0"/>
                        <a:t>C</a:t>
                      </a:r>
                      <a:endParaRPr lang="en-US" sz="1200" dirty="0"/>
                    </a:p>
                  </a:txBody>
                  <a:tcPr/>
                </a:tc>
              </a:tr>
              <a:tr h="370840">
                <a:tc vMerge="1">
                  <a:txBody>
                    <a:bodyPr/>
                    <a:lstStyle/>
                    <a:p>
                      <a:endParaRPr lang="en-US" sz="1200" dirty="0"/>
                    </a:p>
                  </a:txBody>
                  <a:tcPr/>
                </a:tc>
                <a:tc>
                  <a:txBody>
                    <a:bodyPr/>
                    <a:lstStyle/>
                    <a:p>
                      <a:r>
                        <a:rPr lang="id-ID" sz="1200" dirty="0" smtClean="0"/>
                        <a:t>Berkas</a:t>
                      </a:r>
                      <a:r>
                        <a:rPr lang="id-ID" sz="1200" baseline="0" dirty="0" smtClean="0"/>
                        <a:t> induk (master) piutang disesuaikan dengan buku besar yang dilaporkan setiap bulan</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id-ID" sz="1200" dirty="0" smtClean="0"/>
                        <a:t>C</a:t>
                      </a:r>
                      <a:endParaRPr lang="en-US" sz="1200" dirty="0"/>
                    </a:p>
                  </a:txBody>
                  <a:tcPr/>
                </a:tc>
              </a:tr>
              <a:tr h="370840">
                <a:tc>
                  <a:txBody>
                    <a:bodyPr/>
                    <a:lstStyle/>
                    <a:p>
                      <a:r>
                        <a:rPr lang="id-ID" sz="1200" dirty="0" smtClean="0"/>
                        <a:t>Deficiency</a:t>
                      </a:r>
                      <a:endParaRPr lang="en-US" sz="1200" dirty="0"/>
                    </a:p>
                  </a:txBody>
                  <a:tcPr/>
                </a:tc>
                <a:tc>
                  <a:txBody>
                    <a:bodyPr/>
                    <a:lstStyle/>
                    <a:p>
                      <a:r>
                        <a:rPr lang="id-ID" sz="1200" dirty="0" smtClean="0"/>
                        <a:t>Daftar sementara</a:t>
                      </a:r>
                      <a:r>
                        <a:rPr lang="id-ID" sz="1200" baseline="0" dirty="0" smtClean="0"/>
                        <a:t> penerimaan unag tunai tidak digunakan untuk memverifikasi penerimaan uang tunai</a:t>
                      </a:r>
                      <a:endParaRPr lang="en-US" sz="1200" dirty="0"/>
                    </a:p>
                  </a:txBody>
                  <a:tcPr/>
                </a:tc>
                <a:tc>
                  <a:txBody>
                    <a:bodyPr/>
                    <a:lstStyle/>
                    <a:p>
                      <a:endParaRPr lang="en-US" sz="1200" dirty="0"/>
                    </a:p>
                  </a:txBody>
                  <a:tcPr/>
                </a:tc>
                <a:tc>
                  <a:txBody>
                    <a:bodyPr/>
                    <a:lstStyle/>
                    <a:p>
                      <a:r>
                        <a:rPr lang="id-ID" sz="1200" dirty="0" smtClean="0"/>
                        <a:t>D</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endParaRPr lang="en-US" sz="1200" dirty="0"/>
                    </a:p>
                  </a:txBody>
                  <a:tcPr/>
                </a:tc>
                <a:tc>
                  <a:txBody>
                    <a:bodyPr/>
                    <a:lstStyle/>
                    <a:p>
                      <a:r>
                        <a:rPr lang="id-ID" sz="1200" dirty="0" smtClean="0"/>
                        <a:t>Penilaian terhadap risiko</a:t>
                      </a:r>
                      <a:r>
                        <a:rPr lang="id-ID" sz="1200" baseline="0" dirty="0" smtClean="0"/>
                        <a:t> pengawasan </a:t>
                      </a:r>
                    </a:p>
                  </a:txBody>
                  <a:tcPr/>
                </a:tc>
                <a:tc>
                  <a:txBody>
                    <a:bodyPr/>
                    <a:lstStyle/>
                    <a:p>
                      <a:r>
                        <a:rPr lang="id-ID" sz="1200" dirty="0" smtClean="0"/>
                        <a:t>L</a:t>
                      </a:r>
                      <a:endParaRPr lang="en-US" sz="1200" dirty="0"/>
                    </a:p>
                  </a:txBody>
                  <a:tcPr/>
                </a:tc>
                <a:tc>
                  <a:txBody>
                    <a:bodyPr/>
                    <a:lstStyle/>
                    <a:p>
                      <a:r>
                        <a:rPr lang="id-ID" sz="1200" dirty="0" smtClean="0"/>
                        <a:t>M</a:t>
                      </a:r>
                      <a:endParaRPr lang="en-US" sz="1200" dirty="0"/>
                    </a:p>
                  </a:txBody>
                  <a:tcPr/>
                </a:tc>
                <a:tc>
                  <a:txBody>
                    <a:bodyPr/>
                    <a:lstStyle/>
                    <a:p>
                      <a:r>
                        <a:rPr lang="id-ID" sz="1200" dirty="0" smtClean="0"/>
                        <a:t>L</a:t>
                      </a:r>
                      <a:endParaRPr lang="en-US" sz="1200" dirty="0"/>
                    </a:p>
                  </a:txBody>
                  <a:tcPr/>
                </a:tc>
                <a:tc>
                  <a:txBody>
                    <a:bodyPr/>
                    <a:lstStyle/>
                    <a:p>
                      <a:r>
                        <a:rPr lang="id-ID" sz="1200" dirty="0" smtClean="0"/>
                        <a:t>L</a:t>
                      </a:r>
                      <a:endParaRPr lang="en-US" sz="1200" dirty="0"/>
                    </a:p>
                  </a:txBody>
                  <a:tcPr/>
                </a:tc>
                <a:tc>
                  <a:txBody>
                    <a:bodyPr/>
                    <a:lstStyle/>
                    <a:p>
                      <a:r>
                        <a:rPr lang="id-ID" sz="1200" dirty="0" smtClean="0"/>
                        <a:t>L</a:t>
                      </a:r>
                      <a:endParaRPr lang="en-US" sz="1200" dirty="0"/>
                    </a:p>
                  </a:txBody>
                  <a:tcPr/>
                </a:tc>
                <a:tc>
                  <a:txBody>
                    <a:bodyPr/>
                    <a:lstStyle/>
                    <a:p>
                      <a:r>
                        <a:rPr lang="id-ID" sz="1200" dirty="0" smtClean="0"/>
                        <a:t>L</a:t>
                      </a:r>
                      <a:endParaRPr lang="en-US" sz="1200" dirty="0"/>
                    </a:p>
                  </a:txBody>
                  <a:tcPr/>
                </a:tc>
              </a:tr>
              <a:tr h="370840">
                <a:tc gridSpan="8">
                  <a:txBody>
                    <a:bodyPr/>
                    <a:lstStyle/>
                    <a:p>
                      <a:r>
                        <a:rPr lang="id-ID" sz="1200" dirty="0" smtClean="0"/>
                        <a:t>E= Existence; C= Completeness; A=Accuration; CL=Classification; T=Timing; PR=</a:t>
                      </a:r>
                      <a:r>
                        <a:rPr lang="id-ID" sz="1200" baseline="0" dirty="0" smtClean="0"/>
                        <a:t> Posting &amp; Recapitulation; L=Low; M=medium</a:t>
                      </a:r>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bl>
          </a:graphicData>
        </a:graphic>
      </p:graphicFrame>
    </p:spTree>
    <p:extLst>
      <p:ext uri="{BB962C8B-B14F-4D97-AF65-F5344CB8AC3E}">
        <p14:creationId xmlns:p14="http://schemas.microsoft.com/office/powerpoint/2010/main" val="1149389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id-ID" sz="2700" dirty="0" smtClean="0"/>
              <a:t>Sasaran audit (audit objectives)</a:t>
            </a:r>
            <a:endParaRPr lang="en-US" sz="2700" dirty="0"/>
          </a:p>
        </p:txBody>
      </p:sp>
      <p:sp>
        <p:nvSpPr>
          <p:cNvPr id="3" name="Content Placeholder 2"/>
          <p:cNvSpPr>
            <a:spLocks noGrp="1"/>
          </p:cNvSpPr>
          <p:nvPr>
            <p:ph idx="1"/>
          </p:nvPr>
        </p:nvSpPr>
        <p:spPr>
          <a:xfrm>
            <a:off x="457200" y="990600"/>
            <a:ext cx="7239000" cy="5465136"/>
          </a:xfrm>
        </p:spPr>
        <p:txBody>
          <a:bodyPr>
            <a:normAutofit fontScale="92500" lnSpcReduction="10000"/>
          </a:bodyPr>
          <a:lstStyle/>
          <a:p>
            <a:r>
              <a:rPr lang="id-ID" dirty="0" smtClean="0"/>
              <a:t>Existences = Pencatatan penerimaan uang tunai sebagai dana yang benar – benar diterima perusahaan</a:t>
            </a:r>
          </a:p>
          <a:p>
            <a:r>
              <a:rPr lang="id-ID" dirty="0" smtClean="0"/>
              <a:t>Completeness = Penerimaan uang tunai dicatat pada jurnal penerimaan tunai</a:t>
            </a:r>
          </a:p>
          <a:p>
            <a:r>
              <a:rPr lang="id-ID" dirty="0" smtClean="0"/>
              <a:t>Accuration = Penerimaan tnai di setor dalam jumlah yangsama diterima </a:t>
            </a:r>
          </a:p>
          <a:p>
            <a:r>
              <a:rPr lang="id-ID" dirty="0" smtClean="0"/>
              <a:t>Classification = Transaksi penerimaan tunai diklasifikasi secara tepat</a:t>
            </a:r>
          </a:p>
          <a:p>
            <a:r>
              <a:rPr lang="id-ID" dirty="0" smtClean="0"/>
              <a:t>Timing = Penerimaan tunai dicatat sesuai dengan tanggalnya </a:t>
            </a:r>
          </a:p>
          <a:p>
            <a:r>
              <a:rPr lang="id-ID" dirty="0" smtClean="0"/>
              <a:t>Posting &amp; recapitulation =  Penerimaan tunai benar-benar masuk ke dalam berkas induk (master) piutang dan direkapitulasi dengan tepat.</a:t>
            </a:r>
            <a:endParaRPr lang="en-US" dirty="0"/>
          </a:p>
        </p:txBody>
      </p:sp>
    </p:spTree>
    <p:extLst>
      <p:ext uri="{BB962C8B-B14F-4D97-AF65-F5344CB8AC3E}">
        <p14:creationId xmlns:p14="http://schemas.microsoft.com/office/powerpoint/2010/main" val="882664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id-ID" sz="1800" dirty="0" smtClean="0"/>
              <a:t>Transactiion related audit objectives, key existing controls, toc, deficiencies and substantive testing of trancation for cash receipt</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9673673"/>
              </p:ext>
            </p:extLst>
          </p:nvPr>
        </p:nvGraphicFramePr>
        <p:xfrm>
          <a:off x="457200" y="1371597"/>
          <a:ext cx="8153400" cy="5165408"/>
        </p:xfrm>
        <a:graphic>
          <a:graphicData uri="http://schemas.openxmlformats.org/drawingml/2006/table">
            <a:tbl>
              <a:tblPr firstRow="1" bandRow="1">
                <a:tableStyleId>{5C22544A-7EE6-4342-B048-85BDC9FD1C3A}</a:tableStyleId>
              </a:tblPr>
              <a:tblGrid>
                <a:gridCol w="1461458"/>
                <a:gridCol w="1967542"/>
                <a:gridCol w="1263051"/>
                <a:gridCol w="1153783"/>
                <a:gridCol w="2307566"/>
              </a:tblGrid>
              <a:tr h="410528">
                <a:tc>
                  <a:txBody>
                    <a:bodyPr/>
                    <a:lstStyle/>
                    <a:p>
                      <a:pPr algn="ctr"/>
                      <a:r>
                        <a:rPr lang="id-ID" sz="1200" dirty="0" smtClean="0"/>
                        <a:t>Audit objectives</a:t>
                      </a:r>
                      <a:endParaRPr lang="en-US" sz="1200" dirty="0"/>
                    </a:p>
                  </a:txBody>
                  <a:tcPr/>
                </a:tc>
                <a:tc>
                  <a:txBody>
                    <a:bodyPr/>
                    <a:lstStyle/>
                    <a:p>
                      <a:pPr algn="ctr"/>
                      <a:r>
                        <a:rPr lang="id-ID" sz="1200" dirty="0" smtClean="0"/>
                        <a:t>Key existing controls</a:t>
                      </a:r>
                      <a:endParaRPr lang="en-US" sz="1200" dirty="0"/>
                    </a:p>
                  </a:txBody>
                  <a:tcPr/>
                </a:tc>
                <a:tc>
                  <a:txBody>
                    <a:bodyPr/>
                    <a:lstStyle/>
                    <a:p>
                      <a:pPr algn="ctr"/>
                      <a:r>
                        <a:rPr lang="id-ID" sz="1200" dirty="0" smtClean="0"/>
                        <a:t>TOC</a:t>
                      </a:r>
                      <a:endParaRPr lang="en-US" sz="1200" dirty="0"/>
                    </a:p>
                  </a:txBody>
                  <a:tcPr/>
                </a:tc>
                <a:tc>
                  <a:txBody>
                    <a:bodyPr/>
                    <a:lstStyle/>
                    <a:p>
                      <a:pPr algn="ctr"/>
                      <a:r>
                        <a:rPr lang="id-ID" sz="1200" dirty="0" smtClean="0"/>
                        <a:t>Deficiencies</a:t>
                      </a:r>
                      <a:endParaRPr lang="en-US" sz="1200" dirty="0"/>
                    </a:p>
                  </a:txBody>
                  <a:tcPr/>
                </a:tc>
                <a:tc>
                  <a:txBody>
                    <a:bodyPr/>
                    <a:lstStyle/>
                    <a:p>
                      <a:pPr algn="ctr"/>
                      <a:r>
                        <a:rPr lang="id-ID" sz="1200" dirty="0" smtClean="0"/>
                        <a:t>Subtantive</a:t>
                      </a:r>
                      <a:r>
                        <a:rPr lang="id-ID" sz="1200" baseline="0" dirty="0" smtClean="0"/>
                        <a:t> testing </a:t>
                      </a:r>
                      <a:endParaRPr lang="en-US" sz="1200" dirty="0"/>
                    </a:p>
                  </a:txBody>
                  <a:tcPr/>
                </a:tc>
              </a:tr>
              <a:tr h="410528">
                <a:tc>
                  <a:txBody>
                    <a:bodyPr/>
                    <a:lstStyle/>
                    <a:p>
                      <a:r>
                        <a:rPr lang="id-ID" sz="1200" dirty="0" smtClean="0"/>
                        <a:t>Existences </a:t>
                      </a:r>
                      <a:endParaRPr lang="en-US" sz="1200" dirty="0"/>
                    </a:p>
                  </a:txBody>
                  <a:tcPr/>
                </a:tc>
                <a:tc>
                  <a:txBody>
                    <a:bodyPr/>
                    <a:lstStyle/>
                    <a:p>
                      <a:r>
                        <a:rPr lang="id-ID" sz="1200" dirty="0" smtClean="0"/>
                        <a:t>Akuntan merekonsiliasi</a:t>
                      </a:r>
                      <a:r>
                        <a:rPr lang="id-ID" sz="1200" baseline="0" dirty="0" smtClean="0"/>
                        <a:t> rekening bank</a:t>
                      </a:r>
                    </a:p>
                    <a:p>
                      <a:endParaRPr lang="id-ID" sz="1200" baseline="0" dirty="0" smtClean="0"/>
                    </a:p>
                    <a:p>
                      <a:r>
                        <a:rPr lang="id-ID" sz="1200" baseline="0" dirty="0" smtClean="0"/>
                        <a:t>Jumlah total penerimaan unag tunai dibandingkan dengan rekapitulasi laporan komputer </a:t>
                      </a:r>
                      <a:endParaRPr lang="en-US" sz="1200" dirty="0"/>
                    </a:p>
                  </a:txBody>
                  <a:tcPr/>
                </a:tc>
                <a:tc>
                  <a:txBody>
                    <a:bodyPr/>
                    <a:lstStyle/>
                    <a:p>
                      <a:r>
                        <a:rPr lang="id-ID" sz="1200" dirty="0" smtClean="0"/>
                        <a:t>Meneliti apakah akuntan merekonsiliasi rek bank</a:t>
                      </a:r>
                    </a:p>
                    <a:p>
                      <a:endParaRPr lang="id-ID" sz="1200" dirty="0" smtClean="0"/>
                    </a:p>
                    <a:p>
                      <a:r>
                        <a:rPr lang="id-ID" sz="1200" dirty="0" smtClean="0"/>
                        <a:t>Memeriksa jumlah total</a:t>
                      </a:r>
                      <a:r>
                        <a:rPr lang="id-ID" sz="1200" baseline="0" dirty="0" smtClean="0"/>
                        <a:t> data sebagai kontrol awal bagi pencatat data</a:t>
                      </a:r>
                      <a:endParaRPr lang="en-US" sz="1200" dirty="0"/>
                    </a:p>
                  </a:txBody>
                  <a:tcPr/>
                </a:tc>
                <a:tc>
                  <a:txBody>
                    <a:bodyPr/>
                    <a:lstStyle/>
                    <a:p>
                      <a:endParaRPr lang="en-US" sz="1200" dirty="0"/>
                    </a:p>
                  </a:txBody>
                  <a:tcPr/>
                </a:tc>
                <a:tc>
                  <a:txBody>
                    <a:bodyPr/>
                    <a:lstStyle/>
                    <a:p>
                      <a:r>
                        <a:rPr lang="id-ID" sz="1200" dirty="0" smtClean="0"/>
                        <a:t>Memeriksa jurnal penerimaan tunai dan data transaksi yang tidak biasa dan jumlahnya besar</a:t>
                      </a:r>
                    </a:p>
                    <a:p>
                      <a:endParaRPr lang="id-ID" sz="1200" dirty="0" smtClean="0"/>
                    </a:p>
                    <a:p>
                      <a:r>
                        <a:rPr lang="id-ID" sz="1200" dirty="0" smtClean="0"/>
                        <a:t>Menelusuri</a:t>
                      </a:r>
                      <a:r>
                        <a:rPr lang="id-ID" sz="1200" baseline="0" dirty="0" smtClean="0"/>
                        <a:t> entri penerimaan tunai dari entri jurnal penerimaan uang tunai hingga ke rekening bank</a:t>
                      </a:r>
                    </a:p>
                    <a:p>
                      <a:endParaRPr lang="id-ID" sz="1200" baseline="0" dirty="0" smtClean="0"/>
                    </a:p>
                    <a:p>
                      <a:r>
                        <a:rPr lang="id-ID" sz="1200" baseline="0" dirty="0" smtClean="0"/>
                        <a:t>Menyiapkan bukti penerimaan uang tunai</a:t>
                      </a:r>
                      <a:endParaRPr lang="en-US" sz="1200" dirty="0"/>
                    </a:p>
                  </a:txBody>
                  <a:tcPr/>
                </a:tc>
              </a:tr>
              <a:tr h="410528">
                <a:tc>
                  <a:txBody>
                    <a:bodyPr/>
                    <a:lstStyle/>
                    <a:p>
                      <a:r>
                        <a:rPr lang="id-ID" sz="1200" dirty="0" smtClean="0"/>
                        <a:t>Completeness</a:t>
                      </a:r>
                      <a:endParaRPr lang="en-US" sz="1200" dirty="0"/>
                    </a:p>
                  </a:txBody>
                  <a:tcPr/>
                </a:tc>
                <a:tc>
                  <a:txBody>
                    <a:bodyPr/>
                    <a:lstStyle/>
                    <a:p>
                      <a:r>
                        <a:rPr lang="id-ID" sz="1200" dirty="0" smtClean="0"/>
                        <a:t>Daftar</a:t>
                      </a:r>
                      <a:r>
                        <a:rPr lang="id-ID" sz="1200" baseline="0" dirty="0" smtClean="0"/>
                        <a:t> sementara oenerimaan uang tunai disiapkan</a:t>
                      </a:r>
                    </a:p>
                    <a:p>
                      <a:endParaRPr lang="id-ID" sz="1200" baseline="0" dirty="0" smtClean="0"/>
                    </a:p>
                    <a:p>
                      <a:r>
                        <a:rPr lang="id-ID" sz="1200" baseline="0" dirty="0" smtClean="0"/>
                        <a:t>Cek disahkan secara ketat </a:t>
                      </a:r>
                    </a:p>
                    <a:p>
                      <a:r>
                        <a:rPr lang="id-ID" sz="1200" baseline="0" dirty="0" smtClean="0"/>
                        <a:t>Jumlah total penerimaan uang tunai dibandingkan dgn rekapitulasi rek ening di komputer</a:t>
                      </a:r>
                    </a:p>
                    <a:p>
                      <a:endParaRPr lang="id-ID" sz="1200" baseline="0" dirty="0" smtClean="0"/>
                    </a:p>
                    <a:p>
                      <a:r>
                        <a:rPr lang="id-ID" sz="1200" baseline="0" dirty="0" smtClean="0"/>
                        <a:t>Rek. Koran dikirim kepada pelanggan setiap bulan</a:t>
                      </a:r>
                      <a:endParaRPr lang="en-US" sz="1200" dirty="0"/>
                    </a:p>
                  </a:txBody>
                  <a:tcPr/>
                </a:tc>
                <a:tc>
                  <a:txBody>
                    <a:bodyPr/>
                    <a:lstStyle/>
                    <a:p>
                      <a:r>
                        <a:rPr lang="id-ID" sz="1200" dirty="0" smtClean="0"/>
                        <a:t>Meneliti daftar sementara penerimaan uang tunai</a:t>
                      </a:r>
                    </a:p>
                    <a:p>
                      <a:r>
                        <a:rPr lang="id-ID" sz="1200" dirty="0" smtClean="0"/>
                        <a:t>Meneliti keabsahan data</a:t>
                      </a:r>
                    </a:p>
                    <a:p>
                      <a:r>
                        <a:rPr lang="id-ID" sz="1200" dirty="0" smtClean="0"/>
                        <a:t>Memeriksa jumlah total data </a:t>
                      </a:r>
                    </a:p>
                    <a:p>
                      <a:r>
                        <a:rPr lang="id-ID" sz="1200" dirty="0" smtClean="0"/>
                        <a:t>Memeriksa</a:t>
                      </a:r>
                      <a:r>
                        <a:rPr lang="id-ID" sz="1200" baseline="0" dirty="0" smtClean="0"/>
                        <a:t> apakah rek bulanan telah dikirm</a:t>
                      </a:r>
                      <a:endParaRPr lang="en-US" sz="1200" dirty="0"/>
                    </a:p>
                  </a:txBody>
                  <a:tcPr/>
                </a:tc>
                <a:tc>
                  <a:txBody>
                    <a:bodyPr/>
                    <a:lstStyle/>
                    <a:p>
                      <a:r>
                        <a:rPr lang="id-ID" sz="1200" dirty="0" smtClean="0"/>
                        <a:t>Daftar sementara kas tidak digunakan untuk membektikan penerimaan uang tunai</a:t>
                      </a:r>
                      <a:endParaRPr lang="en-US" sz="1200" dirty="0"/>
                    </a:p>
                  </a:txBody>
                  <a:tcPr/>
                </a:tc>
                <a:tc>
                  <a:txBody>
                    <a:bodyPr/>
                    <a:lstStyle/>
                    <a:p>
                      <a:r>
                        <a:rPr lang="id-ID" sz="1200" dirty="0" smtClean="0"/>
                        <a:t>Perolehan daftar sementara penerimaan tunai dan menelusuri jumlahnya pada jurnal</a:t>
                      </a:r>
                      <a:r>
                        <a:rPr lang="id-ID" sz="1200" baseline="0" dirty="0" smtClean="0"/>
                        <a:t> penerimaan tunai, ke rekening bank</a:t>
                      </a:r>
                      <a:endParaRPr lang="en-US" sz="1200" dirty="0"/>
                    </a:p>
                  </a:txBody>
                  <a:tcPr/>
                </a:tc>
              </a:tr>
            </a:tbl>
          </a:graphicData>
        </a:graphic>
      </p:graphicFrame>
    </p:spTree>
    <p:extLst>
      <p:ext uri="{BB962C8B-B14F-4D97-AF65-F5344CB8AC3E}">
        <p14:creationId xmlns:p14="http://schemas.microsoft.com/office/powerpoint/2010/main" val="16722859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id-ID" sz="1800" dirty="0"/>
              <a:t>Transactiion related audit objectives, key existing controls, toc, deficiencies and substantive testing of trancation for cash receipt</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4431569"/>
              </p:ext>
            </p:extLst>
          </p:nvPr>
        </p:nvGraphicFramePr>
        <p:xfrm>
          <a:off x="457200" y="1447800"/>
          <a:ext cx="7239000" cy="4114800"/>
        </p:xfrm>
        <a:graphic>
          <a:graphicData uri="http://schemas.openxmlformats.org/drawingml/2006/table">
            <a:tbl>
              <a:tblPr firstRow="1" bandRow="1">
                <a:tableStyleId>{5C22544A-7EE6-4342-B048-85BDC9FD1C3A}</a:tableStyleId>
              </a:tblPr>
              <a:tblGrid>
                <a:gridCol w="1447800"/>
                <a:gridCol w="1447800"/>
                <a:gridCol w="1447800"/>
                <a:gridCol w="1143000"/>
                <a:gridCol w="1752600"/>
              </a:tblGrid>
              <a:tr h="370840">
                <a:tc>
                  <a:txBody>
                    <a:bodyPr/>
                    <a:lstStyle/>
                    <a:p>
                      <a:pPr algn="ctr"/>
                      <a:r>
                        <a:rPr lang="id-ID" sz="1200" dirty="0" smtClean="0"/>
                        <a:t>Audit objectives</a:t>
                      </a:r>
                      <a:endParaRPr lang="en-US" sz="1200" dirty="0"/>
                    </a:p>
                  </a:txBody>
                  <a:tcPr/>
                </a:tc>
                <a:tc>
                  <a:txBody>
                    <a:bodyPr/>
                    <a:lstStyle/>
                    <a:p>
                      <a:pPr algn="ctr"/>
                      <a:r>
                        <a:rPr lang="id-ID" sz="1200" dirty="0" smtClean="0"/>
                        <a:t>Key existing controls</a:t>
                      </a:r>
                      <a:endParaRPr lang="en-US" sz="1200" dirty="0"/>
                    </a:p>
                  </a:txBody>
                  <a:tcPr/>
                </a:tc>
                <a:tc>
                  <a:txBody>
                    <a:bodyPr/>
                    <a:lstStyle/>
                    <a:p>
                      <a:pPr algn="ctr"/>
                      <a:r>
                        <a:rPr lang="id-ID" sz="1200" dirty="0" smtClean="0"/>
                        <a:t>TOC</a:t>
                      </a:r>
                      <a:endParaRPr lang="en-US" sz="1200" dirty="0"/>
                    </a:p>
                  </a:txBody>
                  <a:tcPr/>
                </a:tc>
                <a:tc>
                  <a:txBody>
                    <a:bodyPr/>
                    <a:lstStyle/>
                    <a:p>
                      <a:pPr algn="ctr"/>
                      <a:r>
                        <a:rPr lang="id-ID" sz="1200" dirty="0" smtClean="0"/>
                        <a:t>Deficiencies</a:t>
                      </a:r>
                      <a:endParaRPr lang="en-US" sz="1200" dirty="0"/>
                    </a:p>
                  </a:txBody>
                  <a:tcPr/>
                </a:tc>
                <a:tc>
                  <a:txBody>
                    <a:bodyPr/>
                    <a:lstStyle/>
                    <a:p>
                      <a:pPr algn="ctr"/>
                      <a:r>
                        <a:rPr lang="id-ID" sz="1200" dirty="0" smtClean="0"/>
                        <a:t>Subtantive</a:t>
                      </a:r>
                      <a:r>
                        <a:rPr lang="id-ID" sz="1200" baseline="0" dirty="0" smtClean="0"/>
                        <a:t> testing </a:t>
                      </a:r>
                      <a:endParaRPr lang="en-US" sz="1200" dirty="0"/>
                    </a:p>
                  </a:txBody>
                  <a:tcPr/>
                </a:tc>
              </a:tr>
              <a:tr h="370840">
                <a:tc>
                  <a:txBody>
                    <a:bodyPr/>
                    <a:lstStyle/>
                    <a:p>
                      <a:r>
                        <a:rPr lang="id-ID" sz="1200" dirty="0" smtClean="0"/>
                        <a:t>Accuration</a:t>
                      </a:r>
                      <a:endParaRPr lang="en-US" sz="1200" dirty="0"/>
                    </a:p>
                  </a:txBody>
                  <a:tcPr/>
                </a:tc>
                <a:tc>
                  <a:txBody>
                    <a:bodyPr/>
                    <a:lstStyle/>
                    <a:p>
                      <a:r>
                        <a:rPr lang="id-ID" sz="1200" dirty="0" smtClean="0"/>
                        <a:t>Akuntan</a:t>
                      </a:r>
                      <a:r>
                        <a:rPr lang="id-ID" sz="1200" baseline="0" dirty="0" smtClean="0"/>
                        <a:t> merekonsiliasi rekening bank</a:t>
                      </a:r>
                    </a:p>
                    <a:p>
                      <a:endParaRPr lang="id-ID" sz="1200" baseline="0" dirty="0" smtClean="0"/>
                    </a:p>
                    <a:p>
                      <a:r>
                        <a:rPr lang="id-ID" sz="1200" baseline="0" dirty="0" smtClean="0"/>
                        <a:t>Jumlah total penerimaan tunai dibandingkan dengan rekapitulasi rekening komputer</a:t>
                      </a:r>
                    </a:p>
                    <a:p>
                      <a:endParaRPr lang="id-ID" sz="1200" baseline="0" dirty="0" smtClean="0"/>
                    </a:p>
                    <a:p>
                      <a:r>
                        <a:rPr lang="id-ID" sz="1200" baseline="0" dirty="0" smtClean="0"/>
                        <a:t>Rekening dikirim kepada pelanggan tiap bulan</a:t>
                      </a:r>
                      <a:endParaRPr lang="en-US" sz="1200" dirty="0"/>
                    </a:p>
                  </a:txBody>
                  <a:tcPr/>
                </a:tc>
                <a:tc>
                  <a:txBody>
                    <a:bodyPr/>
                    <a:lstStyle/>
                    <a:p>
                      <a:r>
                        <a:rPr lang="id-ID" sz="1200" dirty="0" smtClean="0"/>
                        <a:t>Meneliti apakah akuntan merekonsiliasi</a:t>
                      </a:r>
                      <a:r>
                        <a:rPr lang="id-ID" sz="1200" baseline="0" dirty="0" smtClean="0"/>
                        <a:t> rekening bank</a:t>
                      </a:r>
                    </a:p>
                    <a:p>
                      <a:endParaRPr lang="id-ID" sz="1200" baseline="0" dirty="0" smtClean="0"/>
                    </a:p>
                    <a:p>
                      <a:r>
                        <a:rPr lang="id-ID" sz="1200" baseline="0" dirty="0" smtClean="0"/>
                        <a:t>Memeriksa jumlah total data sebagai kontrol awal bagi pencatat data</a:t>
                      </a:r>
                    </a:p>
                    <a:p>
                      <a:endParaRPr lang="id-ID" sz="1200" baseline="0" dirty="0" smtClean="0"/>
                    </a:p>
                    <a:p>
                      <a:r>
                        <a:rPr lang="id-ID" sz="1200" baseline="0" dirty="0" smtClean="0"/>
                        <a:t>Memeriksa apakah rekening bulanan telah dikirim</a:t>
                      </a:r>
                      <a:endParaRPr lang="en-US" sz="1200" dirty="0"/>
                    </a:p>
                  </a:txBody>
                  <a:tcPr/>
                </a:tc>
                <a:tc>
                  <a:txBody>
                    <a:bodyPr/>
                    <a:lstStyle/>
                    <a:p>
                      <a:endParaRPr lang="en-US" sz="1200" dirty="0"/>
                    </a:p>
                  </a:txBody>
                  <a:tcPr/>
                </a:tc>
                <a:tc>
                  <a:txBody>
                    <a:bodyPr/>
                    <a:lstStyle/>
                    <a:p>
                      <a:r>
                        <a:rPr lang="id-ID" sz="1200" dirty="0" smtClean="0"/>
                        <a:t>Membandingkan</a:t>
                      </a:r>
                      <a:r>
                        <a:rPr lang="id-ID" sz="1200" baseline="0" dirty="0" smtClean="0"/>
                        <a:t> rekening sementara dengan salinan formulir setoran</a:t>
                      </a:r>
                    </a:p>
                    <a:p>
                      <a:endParaRPr lang="id-ID" sz="1200" baseline="0" dirty="0" smtClean="0"/>
                    </a:p>
                    <a:p>
                      <a:r>
                        <a:rPr lang="id-ID" sz="1200" baseline="0" dirty="0" smtClean="0"/>
                        <a:t>Membuat rek piutang tunai dan menelusuri jumlahnya hingga jurnal penerimaan tunai, pemeriksaan nama dan tanggalnya </a:t>
                      </a:r>
                    </a:p>
                    <a:p>
                      <a:endParaRPr lang="id-ID" sz="1200" baseline="0" dirty="0" smtClean="0"/>
                    </a:p>
                    <a:p>
                      <a:r>
                        <a:rPr lang="id-ID" sz="1200" baseline="0" dirty="0" smtClean="0"/>
                        <a:t>Menyiapkan bukti penerimaan tunai</a:t>
                      </a:r>
                      <a:endParaRPr lang="en-US" sz="1200" dirty="0"/>
                    </a:p>
                  </a:txBody>
                  <a:tcPr/>
                </a:tc>
              </a:tr>
              <a:tr h="370840">
                <a:tc>
                  <a:txBody>
                    <a:bodyPr/>
                    <a:lstStyle/>
                    <a:p>
                      <a:r>
                        <a:rPr lang="id-ID" sz="1200" dirty="0" smtClean="0"/>
                        <a:t>Classification</a:t>
                      </a:r>
                      <a:endParaRPr lang="en-US" sz="1200" dirty="0"/>
                    </a:p>
                  </a:txBody>
                  <a:tcPr/>
                </a:tc>
                <a:tc>
                  <a:txBody>
                    <a:bodyPr/>
                    <a:lstStyle/>
                    <a:p>
                      <a:r>
                        <a:rPr lang="id-ID" sz="1200" dirty="0" smtClean="0"/>
                        <a:t>Transaksi penerimaan tunai diverifikasi secara internal</a:t>
                      </a:r>
                      <a:endParaRPr lang="en-US" sz="1200" dirty="0"/>
                    </a:p>
                  </a:txBody>
                  <a:tcPr/>
                </a:tc>
                <a:tc>
                  <a:txBody>
                    <a:bodyPr/>
                    <a:lstStyle/>
                    <a:p>
                      <a:r>
                        <a:rPr lang="id-ID" sz="1200" dirty="0" smtClean="0"/>
                        <a:t>Memastikan bukti-bukti verifikasi internal</a:t>
                      </a:r>
                      <a:endParaRPr lang="en-US" sz="1200" dirty="0"/>
                    </a:p>
                  </a:txBody>
                  <a:tcPr/>
                </a:tc>
                <a:tc>
                  <a:txBody>
                    <a:bodyPr/>
                    <a:lstStyle/>
                    <a:p>
                      <a:endParaRPr lang="en-US" sz="1200" dirty="0"/>
                    </a:p>
                  </a:txBody>
                  <a:tcPr/>
                </a:tc>
                <a:tc>
                  <a:txBody>
                    <a:bodyPr/>
                    <a:lstStyle/>
                    <a:p>
                      <a:r>
                        <a:rPr lang="id-ID" sz="1200" dirty="0" smtClean="0"/>
                        <a:t>Memastikan daftar sementara klasifikasi rekening yang tepat</a:t>
                      </a:r>
                      <a:endParaRPr lang="en-US" sz="1200" dirty="0"/>
                    </a:p>
                  </a:txBody>
                  <a:tcPr/>
                </a:tc>
              </a:tr>
            </a:tbl>
          </a:graphicData>
        </a:graphic>
      </p:graphicFrame>
    </p:spTree>
    <p:extLst>
      <p:ext uri="{BB962C8B-B14F-4D97-AF65-F5344CB8AC3E}">
        <p14:creationId xmlns:p14="http://schemas.microsoft.com/office/powerpoint/2010/main" val="3424520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Autofit/>
          </a:bodyPr>
          <a:lstStyle/>
          <a:p>
            <a:pPr fontAlgn="t"/>
            <a:r>
              <a:rPr lang="id-ID" sz="1800" dirty="0"/>
              <a:t>Transactiion related audit objectives, key existing controls, toc, deficiencies and substantive testing of trancation for cash receipt</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4710646"/>
              </p:ext>
            </p:extLst>
          </p:nvPr>
        </p:nvGraphicFramePr>
        <p:xfrm>
          <a:off x="457200" y="1295400"/>
          <a:ext cx="7239000" cy="5212080"/>
        </p:xfrm>
        <a:graphic>
          <a:graphicData uri="http://schemas.openxmlformats.org/drawingml/2006/table">
            <a:tbl>
              <a:tblPr firstRow="1" bandRow="1">
                <a:tableStyleId>{5C22544A-7EE6-4342-B048-85BDC9FD1C3A}</a:tableStyleId>
              </a:tblPr>
              <a:tblGrid>
                <a:gridCol w="1219200"/>
                <a:gridCol w="1752600"/>
                <a:gridCol w="1524000"/>
                <a:gridCol w="838200"/>
                <a:gridCol w="1905000"/>
              </a:tblGrid>
              <a:tr h="370840">
                <a:tc>
                  <a:txBody>
                    <a:bodyPr/>
                    <a:lstStyle/>
                    <a:p>
                      <a:pPr algn="ctr"/>
                      <a:r>
                        <a:rPr lang="id-ID" sz="1200" dirty="0" smtClean="0"/>
                        <a:t>Audit objectives</a:t>
                      </a:r>
                      <a:endParaRPr lang="en-US" sz="1200" dirty="0"/>
                    </a:p>
                  </a:txBody>
                  <a:tcPr/>
                </a:tc>
                <a:tc>
                  <a:txBody>
                    <a:bodyPr/>
                    <a:lstStyle/>
                    <a:p>
                      <a:pPr algn="ctr"/>
                      <a:r>
                        <a:rPr lang="id-ID" sz="1200" dirty="0" smtClean="0"/>
                        <a:t>Key existing controls</a:t>
                      </a:r>
                      <a:endParaRPr lang="en-US" sz="1200" dirty="0"/>
                    </a:p>
                  </a:txBody>
                  <a:tcPr/>
                </a:tc>
                <a:tc>
                  <a:txBody>
                    <a:bodyPr/>
                    <a:lstStyle/>
                    <a:p>
                      <a:pPr algn="ctr"/>
                      <a:r>
                        <a:rPr lang="id-ID" sz="1200" dirty="0" smtClean="0"/>
                        <a:t>TOC</a:t>
                      </a:r>
                      <a:endParaRPr lang="en-US" sz="1200" dirty="0"/>
                    </a:p>
                  </a:txBody>
                  <a:tcPr/>
                </a:tc>
                <a:tc>
                  <a:txBody>
                    <a:bodyPr/>
                    <a:lstStyle/>
                    <a:p>
                      <a:pPr algn="ctr"/>
                      <a:r>
                        <a:rPr lang="id-ID" sz="1200" dirty="0" smtClean="0"/>
                        <a:t>Def</a:t>
                      </a:r>
                      <a:endParaRPr lang="en-US" sz="1200" dirty="0"/>
                    </a:p>
                  </a:txBody>
                  <a:tcPr/>
                </a:tc>
                <a:tc>
                  <a:txBody>
                    <a:bodyPr/>
                    <a:lstStyle/>
                    <a:p>
                      <a:pPr algn="ctr"/>
                      <a:r>
                        <a:rPr lang="id-ID" sz="1200" dirty="0" smtClean="0"/>
                        <a:t>Subtantive</a:t>
                      </a:r>
                      <a:r>
                        <a:rPr lang="id-ID" sz="1200" baseline="0" dirty="0" smtClean="0"/>
                        <a:t> testing </a:t>
                      </a:r>
                      <a:endParaRPr lang="en-US" sz="1200" dirty="0"/>
                    </a:p>
                  </a:txBody>
                  <a:tcPr/>
                </a:tc>
              </a:tr>
              <a:tr h="370840">
                <a:tc>
                  <a:txBody>
                    <a:bodyPr/>
                    <a:lstStyle/>
                    <a:p>
                      <a:r>
                        <a:rPr lang="id-ID" sz="1200" dirty="0" smtClean="0"/>
                        <a:t>Timing</a:t>
                      </a:r>
                      <a:endParaRPr lang="en-US" sz="1200" dirty="0"/>
                    </a:p>
                  </a:txBody>
                  <a:tcPr/>
                </a:tc>
                <a:tc>
                  <a:txBody>
                    <a:bodyPr/>
                    <a:lstStyle/>
                    <a:p>
                      <a:r>
                        <a:rPr lang="id-ID" sz="1200" dirty="0" smtClean="0"/>
                        <a:t>Prosedur membutuhkan</a:t>
                      </a:r>
                      <a:r>
                        <a:rPr lang="id-ID" sz="1200" baseline="0" dirty="0" smtClean="0"/>
                        <a:t> pencatatan kas yang dibukukan setiap hari</a:t>
                      </a:r>
                      <a:endParaRPr lang="en-US" sz="1200" dirty="0"/>
                    </a:p>
                  </a:txBody>
                  <a:tcPr/>
                </a:tc>
                <a:tc>
                  <a:txBody>
                    <a:bodyPr/>
                    <a:lstStyle/>
                    <a:p>
                      <a:r>
                        <a:rPr lang="id-ID" sz="1200" dirty="0" smtClean="0"/>
                        <a:t>Meneliti kas yang tidak</a:t>
                      </a:r>
                      <a:r>
                        <a:rPr lang="id-ID" sz="1200" baseline="0" dirty="0" smtClean="0"/>
                        <a:t> tercatat pada waktu yang tepat</a:t>
                      </a:r>
                      <a:endParaRPr lang="en-US" sz="1200" dirty="0"/>
                    </a:p>
                  </a:txBody>
                  <a:tcPr/>
                </a:tc>
                <a:tc>
                  <a:txBody>
                    <a:bodyPr/>
                    <a:lstStyle/>
                    <a:p>
                      <a:endParaRPr lang="en-US" sz="1200" dirty="0"/>
                    </a:p>
                  </a:txBody>
                  <a:tcPr/>
                </a:tc>
                <a:tc>
                  <a:txBody>
                    <a:bodyPr/>
                    <a:lstStyle/>
                    <a:p>
                      <a:r>
                        <a:rPr lang="id-ID" sz="1200" dirty="0" smtClean="0"/>
                        <a:t>Membandingkan</a:t>
                      </a:r>
                      <a:r>
                        <a:rPr lang="id-ID" sz="1200" baseline="0" dirty="0" smtClean="0"/>
                        <a:t> tanggal rek setoran per bank dgn tgl dalam jurnal penerimaan tunai dan daftar sementara penerimaan tunai</a:t>
                      </a:r>
                      <a:endParaRPr lang="en-US" sz="1200" dirty="0"/>
                    </a:p>
                  </a:txBody>
                  <a:tcPr/>
                </a:tc>
              </a:tr>
              <a:tr h="370840">
                <a:tc>
                  <a:txBody>
                    <a:bodyPr/>
                    <a:lstStyle/>
                    <a:p>
                      <a:r>
                        <a:rPr lang="id-ID" sz="1200" dirty="0" smtClean="0"/>
                        <a:t>Posting &amp; Recapitulation</a:t>
                      </a:r>
                      <a:endParaRPr lang="en-US" sz="1200" dirty="0"/>
                    </a:p>
                  </a:txBody>
                  <a:tcPr/>
                </a:tc>
                <a:tc>
                  <a:txBody>
                    <a:bodyPr/>
                    <a:lstStyle/>
                    <a:p>
                      <a:r>
                        <a:rPr lang="id-ID" sz="1200" dirty="0" smtClean="0"/>
                        <a:t>Rekening</a:t>
                      </a:r>
                      <a:r>
                        <a:rPr lang="id-ID" sz="1200" baseline="0" dirty="0" smtClean="0"/>
                        <a:t> dikirim kepada pelanggan setiap bulan </a:t>
                      </a:r>
                    </a:p>
                    <a:p>
                      <a:endParaRPr lang="id-ID" sz="1200" baseline="0" dirty="0" smtClean="0"/>
                    </a:p>
                    <a:p>
                      <a:r>
                        <a:rPr lang="id-ID" sz="1200" baseline="0" dirty="0" smtClean="0"/>
                        <a:t>Secara otomatis komputer membukukan transaksi pada berkas induk piutang dan buku besar</a:t>
                      </a:r>
                    </a:p>
                    <a:p>
                      <a:endParaRPr lang="id-ID" sz="1200" baseline="0" dirty="0" smtClean="0"/>
                    </a:p>
                    <a:p>
                      <a:r>
                        <a:rPr lang="id-ID" sz="1200" baseline="0" dirty="0" smtClean="0"/>
                        <a:t>Berkas induk piutang disesuaikan dengan buku besar yang dibukukan setiap bulan</a:t>
                      </a:r>
                      <a:endParaRPr lang="en-US" sz="1200" dirty="0"/>
                    </a:p>
                  </a:txBody>
                  <a:tcPr/>
                </a:tc>
                <a:tc>
                  <a:txBody>
                    <a:bodyPr/>
                    <a:lstStyle/>
                    <a:p>
                      <a:r>
                        <a:rPr lang="id-ID" sz="1200" dirty="0" smtClean="0"/>
                        <a:t>Meneliti apakah rekening untuk pelanggan dikirim setiap bulan </a:t>
                      </a:r>
                    </a:p>
                    <a:p>
                      <a:endParaRPr lang="id-ID" sz="1200" dirty="0" smtClean="0"/>
                    </a:p>
                    <a:p>
                      <a:r>
                        <a:rPr lang="id-ID" sz="1200" dirty="0" smtClean="0"/>
                        <a:t>Menguji bukti-bukti berkas induk piutang disesuaikan dengan buku besar</a:t>
                      </a:r>
                    </a:p>
                    <a:p>
                      <a:endParaRPr lang="id-ID" sz="1200" dirty="0" smtClean="0"/>
                    </a:p>
                    <a:p>
                      <a:r>
                        <a:rPr lang="id-ID" sz="1200" dirty="0" smtClean="0"/>
                        <a:t>Menguji bukti – bukti berkas induk piutang disesuaikan dengan buku bersar</a:t>
                      </a:r>
                      <a:endParaRPr lang="en-US" sz="1200" dirty="0"/>
                    </a:p>
                  </a:txBody>
                  <a:tcPr/>
                </a:tc>
                <a:tc>
                  <a:txBody>
                    <a:bodyPr/>
                    <a:lstStyle/>
                    <a:p>
                      <a:endParaRPr lang="en-US" sz="1200" dirty="0"/>
                    </a:p>
                  </a:txBody>
                  <a:tcPr/>
                </a:tc>
                <a:tc>
                  <a:txBody>
                    <a:bodyPr/>
                    <a:lstStyle/>
                    <a:p>
                      <a:r>
                        <a:rPr lang="id-ID" sz="1200" dirty="0" smtClean="0"/>
                        <a:t>Menelusuri</a:t>
                      </a:r>
                      <a:r>
                        <a:rPr lang="id-ID" sz="1200" baseline="0" dirty="0" smtClean="0"/>
                        <a:t> entri tertentu dari jurnal penerimaan hingga berkas induk piutang dan memeriksa tgl dan jumlahnya</a:t>
                      </a:r>
                    </a:p>
                    <a:p>
                      <a:endParaRPr lang="id-ID" sz="1200" baseline="0" dirty="0" smtClean="0"/>
                    </a:p>
                    <a:p>
                      <a:r>
                        <a:rPr lang="id-ID" sz="1200" baseline="0" dirty="0" smtClean="0"/>
                        <a:t>Menelusuri kredit tertentu dari data rek piutang sampai ke jurnal penerimaan tunai dan memeriksa tgl dan jumlahnya</a:t>
                      </a:r>
                    </a:p>
                    <a:p>
                      <a:endParaRPr lang="id-ID" sz="1200" baseline="0" dirty="0" smtClean="0"/>
                    </a:p>
                    <a:p>
                      <a:r>
                        <a:rPr lang="id-ID" sz="1200" baseline="0" dirty="0" smtClean="0"/>
                        <a:t>Menggunakan perangkat lunak audit utk pengecekan silang jurnal penjualan dan menelusuri total buku besar</a:t>
                      </a:r>
                      <a:endParaRPr lang="en-US" sz="1200" dirty="0"/>
                    </a:p>
                  </a:txBody>
                  <a:tcPr/>
                </a:tc>
              </a:tr>
            </a:tbl>
          </a:graphicData>
        </a:graphic>
      </p:graphicFrame>
    </p:spTree>
    <p:extLst>
      <p:ext uri="{BB962C8B-B14F-4D97-AF65-F5344CB8AC3E}">
        <p14:creationId xmlns:p14="http://schemas.microsoft.com/office/powerpoint/2010/main" val="2864273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r>
              <a:rPr lang="id-ID" sz="2700" dirty="0" smtClean="0"/>
              <a:t>Substantive testing procedures</a:t>
            </a: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6572819"/>
              </p:ext>
            </p:extLst>
          </p:nvPr>
        </p:nvGraphicFramePr>
        <p:xfrm>
          <a:off x="457200" y="1143000"/>
          <a:ext cx="7239000" cy="4953000"/>
        </p:xfrm>
        <a:graphic>
          <a:graphicData uri="http://schemas.openxmlformats.org/drawingml/2006/table">
            <a:tbl>
              <a:tblPr firstRow="1" bandRow="1">
                <a:tableStyleId>{5C22544A-7EE6-4342-B048-85BDC9FD1C3A}</a:tableStyleId>
              </a:tblPr>
              <a:tblGrid>
                <a:gridCol w="7239000"/>
              </a:tblGrid>
              <a:tr h="445831">
                <a:tc>
                  <a:txBody>
                    <a:bodyPr/>
                    <a:lstStyle/>
                    <a:p>
                      <a:r>
                        <a:rPr lang="id-ID" sz="1200" dirty="0" smtClean="0"/>
                        <a:t>Tes pengawasan dan tes substantif transaksi prosedure</a:t>
                      </a:r>
                      <a:r>
                        <a:rPr lang="id-ID" sz="1200" baseline="0" dirty="0" smtClean="0"/>
                        <a:t> audit penjualan dan penerimaan tunai</a:t>
                      </a:r>
                      <a:endParaRPr lang="en-US" sz="1200" dirty="0"/>
                    </a:p>
                  </a:txBody>
                  <a:tcPr/>
                </a:tc>
              </a:tr>
              <a:tr h="4507169">
                <a:tc>
                  <a:txBody>
                    <a:bodyPr/>
                    <a:lstStyle/>
                    <a:p>
                      <a:r>
                        <a:rPr lang="id-ID" sz="1200" b="1" dirty="0" smtClean="0"/>
                        <a:t>Prosedur umum</a:t>
                      </a:r>
                    </a:p>
                    <a:p>
                      <a:pPr marL="228600" indent="-228600">
                        <a:buAutoNum type="arabicPeriod"/>
                      </a:pPr>
                      <a:r>
                        <a:rPr lang="id-ID" sz="1200" b="0" dirty="0" smtClean="0"/>
                        <a:t>Meninjau ulang</a:t>
                      </a:r>
                      <a:r>
                        <a:rPr lang="id-ID" sz="1200" b="0" baseline="0" dirty="0" smtClean="0"/>
                        <a:t> jurnal dan ata asli transaksi dan jumlahnya</a:t>
                      </a:r>
                    </a:p>
                    <a:p>
                      <a:pPr marL="228600" indent="-228600">
                        <a:buAutoNum type="arabicPeriod"/>
                      </a:pPr>
                      <a:r>
                        <a:rPr lang="id-ID" sz="1200" b="0" baseline="0" dirty="0" smtClean="0"/>
                        <a:t>Penggunaan perangkat lunak audit secara melintang dan silang penjualan dan jurnal penerimaan tunai menelusuri total pada jurnal buku besar</a:t>
                      </a:r>
                    </a:p>
                    <a:p>
                      <a:pPr marL="228600" indent="-228600">
                        <a:buAutoNum type="arabicPeriod"/>
                      </a:pPr>
                      <a:r>
                        <a:rPr lang="id-ID" sz="1200" b="0" baseline="0" dirty="0" smtClean="0"/>
                        <a:t>Meneliti apakah akuntan menyesuaikan rekening bank</a:t>
                      </a:r>
                    </a:p>
                    <a:p>
                      <a:pPr marL="228600" indent="-228600">
                        <a:buAutoNum type="arabicPeriod"/>
                      </a:pPr>
                      <a:r>
                        <a:rPr lang="id-ID" sz="1200" b="0" baseline="0" dirty="0" smtClean="0"/>
                        <a:t>Meneliti apakah ada daftar sementar uang tunai dan uang tunai tidak tercatat</a:t>
                      </a:r>
                    </a:p>
                    <a:p>
                      <a:pPr marL="228600" indent="-228600">
                        <a:buAutoNum type="arabicPeriod"/>
                      </a:pPr>
                      <a:r>
                        <a:rPr lang="id-ID" sz="1200" b="0" baseline="0" dirty="0" smtClean="0"/>
                        <a:t>Meneliti apakah pengesahan secara ketat dilakukan pada penerimaan tunai</a:t>
                      </a:r>
                    </a:p>
                    <a:p>
                      <a:pPr marL="228600" indent="-228600">
                        <a:buAutoNum type="arabicPeriod"/>
                      </a:pPr>
                      <a:r>
                        <a:rPr lang="id-ID" sz="1200" b="0" baseline="0" dirty="0" smtClean="0"/>
                        <a:t>Meneliti apakah rekening bulanan dikirim </a:t>
                      </a:r>
                    </a:p>
                    <a:p>
                      <a:pPr marL="228600" indent="-228600">
                        <a:buAutoNum type="arabicPeriod"/>
                      </a:pPr>
                      <a:r>
                        <a:rPr lang="id-ID" sz="1200" b="0" baseline="0" dirty="0" smtClean="0"/>
                        <a:t>Meneliti apakah akuntan membandingkan data total sebenarnya dengan rekening jurnal buku besar</a:t>
                      </a:r>
                    </a:p>
                    <a:p>
                      <a:pPr marL="228600" indent="-228600">
                        <a:buAutoNum type="arabicPeriod"/>
                      </a:pPr>
                      <a:r>
                        <a:rPr lang="id-ID" sz="1200" b="0" baseline="0" dirty="0" smtClean="0"/>
                        <a:t>Menguji beberapa data total sebagai pengawasan awal terhadap pengolahan data</a:t>
                      </a:r>
                    </a:p>
                    <a:p>
                      <a:pPr marL="228600" indent="-228600">
                        <a:buAutoNum type="arabicPeriod"/>
                      </a:pPr>
                      <a:r>
                        <a:rPr lang="id-ID" sz="1200" b="0" baseline="0" dirty="0" smtClean="0"/>
                        <a:t>Menguji daftar harga yang disetujui dalam stok barang untuk ketelitian dan otorisasi yang sesuai</a:t>
                      </a:r>
                    </a:p>
                    <a:p>
                      <a:pPr marL="0" indent="0">
                        <a:buNone/>
                      </a:pPr>
                      <a:endParaRPr lang="id-ID" sz="1200" b="0" baseline="0" dirty="0" smtClean="0"/>
                    </a:p>
                    <a:p>
                      <a:pPr marL="0" indent="0">
                        <a:buNone/>
                      </a:pPr>
                      <a:r>
                        <a:rPr lang="id-ID" sz="1200" b="1" baseline="0" dirty="0" smtClean="0"/>
                        <a:t>Pengiriman barang</a:t>
                      </a:r>
                    </a:p>
                    <a:p>
                      <a:pPr marL="228600" indent="-228600">
                        <a:buAutoNum type="arabicPeriod"/>
                      </a:pPr>
                      <a:r>
                        <a:rPr lang="id-ID" sz="1200" b="0" baseline="0" dirty="0" smtClean="0"/>
                        <a:t>Mencatat urutan dokumen pengiriman </a:t>
                      </a:r>
                    </a:p>
                    <a:p>
                      <a:pPr marL="228600" indent="-228600">
                        <a:buAutoNum type="arabicPeriod"/>
                      </a:pPr>
                      <a:r>
                        <a:rPr lang="id-ID" sz="1200" b="0" baseline="0" dirty="0" smtClean="0"/>
                        <a:t>Menelusuri dokumen pengiriman yang terpolih pada jurnal penjualan untuk memastikan bahwa setiap pengiriman telah dimasukkan</a:t>
                      </a:r>
                    </a:p>
                    <a:p>
                      <a:pPr marL="228600" indent="-228600">
                        <a:buAutoNum type="arabicPeriod"/>
                      </a:pPr>
                      <a:endParaRPr lang="id-ID" sz="1200" b="0" baseline="0" dirty="0" smtClean="0"/>
                    </a:p>
                    <a:p>
                      <a:pPr marL="0" indent="0">
                        <a:buNone/>
                      </a:pPr>
                      <a:r>
                        <a:rPr lang="id-ID" sz="1200" b="1" baseline="0" dirty="0" smtClean="0"/>
                        <a:t>Menagih pelanggan dan mencatat penjualan di dalam catatan</a:t>
                      </a:r>
                    </a:p>
                    <a:p>
                      <a:pPr marL="228600" indent="-228600">
                        <a:buAutoNum type="arabicPeriod"/>
                      </a:pPr>
                      <a:r>
                        <a:rPr lang="id-ID" sz="1200" b="0" dirty="0" smtClean="0"/>
                        <a:t>Mencatat</a:t>
                      </a:r>
                      <a:r>
                        <a:rPr lang="id-ID" sz="1200" b="0" baseline="0" dirty="0" smtClean="0"/>
                        <a:t> urutan faktur penjualan dalam jurnal penjualan</a:t>
                      </a:r>
                    </a:p>
                    <a:p>
                      <a:pPr marL="228600" indent="-228600">
                        <a:buAutoNum type="arabicPeriod"/>
                      </a:pPr>
                      <a:r>
                        <a:rPr lang="id-ID" sz="1200" b="0" baseline="0" dirty="0" smtClean="0"/>
                        <a:t>Menelusuri nomor faktur penjualan terpilih pada jurnal penjualan</a:t>
                      </a:r>
                    </a:p>
                    <a:p>
                      <a:pPr marL="228600" indent="-228600">
                        <a:buAutoNum type="arabicPeriod"/>
                      </a:pPr>
                      <a:r>
                        <a:rPr lang="id-ID" sz="1200" b="0" baseline="0" dirty="0" smtClean="0"/>
                        <a:t>Menelusuri catatan penjualan dari jurnal penjualan serta data dokumen pendukungnya yang terdiri dari salinan faktur penjualan, surat pengiriman barang, pesanan penjualan dan pesanan pelanggan</a:t>
                      </a:r>
                    </a:p>
                    <a:p>
                      <a:pPr marL="0" indent="0">
                        <a:buNone/>
                      </a:pPr>
                      <a:endParaRPr lang="id-ID" sz="1200" b="0" baseline="0" dirty="0" smtClean="0"/>
                    </a:p>
                    <a:p>
                      <a:pPr marL="228600" indent="-228600">
                        <a:buAutoNum type="arabicPeriod"/>
                      </a:pPr>
                      <a:endParaRPr lang="en-US" sz="1200" b="0" dirty="0"/>
                    </a:p>
                  </a:txBody>
                  <a:tcPr/>
                </a:tc>
              </a:tr>
            </a:tbl>
          </a:graphicData>
        </a:graphic>
      </p:graphicFrame>
    </p:spTree>
    <p:extLst>
      <p:ext uri="{BB962C8B-B14F-4D97-AF65-F5344CB8AC3E}">
        <p14:creationId xmlns:p14="http://schemas.microsoft.com/office/powerpoint/2010/main" val="307870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Autofit/>
          </a:bodyPr>
          <a:lstStyle/>
          <a:p>
            <a:r>
              <a:rPr lang="id-ID" sz="2700" dirty="0"/>
              <a:t>Substantive testing procedures</a:t>
            </a: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8984511"/>
              </p:ext>
            </p:extLst>
          </p:nvPr>
        </p:nvGraphicFramePr>
        <p:xfrm>
          <a:off x="457200" y="838200"/>
          <a:ext cx="7239000" cy="3022600"/>
        </p:xfrm>
        <a:graphic>
          <a:graphicData uri="http://schemas.openxmlformats.org/drawingml/2006/table">
            <a:tbl>
              <a:tblPr firstRow="1" bandRow="1">
                <a:tableStyleId>{5C22544A-7EE6-4342-B048-85BDC9FD1C3A}</a:tableStyleId>
              </a:tblPr>
              <a:tblGrid>
                <a:gridCol w="7239000"/>
              </a:tblGrid>
              <a:tr h="370840">
                <a:tc>
                  <a:txBody>
                    <a:bodyPr/>
                    <a:lstStyle/>
                    <a:p>
                      <a:r>
                        <a:rPr lang="id-ID" sz="1200" dirty="0" smtClean="0"/>
                        <a:t>Tes pengawasan dan tes substantif transaksi prosedure</a:t>
                      </a:r>
                      <a:r>
                        <a:rPr lang="id-ID" sz="1200" baseline="0" dirty="0" smtClean="0"/>
                        <a:t> audit penjualan dan penerimaan tunai</a:t>
                      </a:r>
                      <a:endParaRPr lang="en-US" sz="1200" dirty="0"/>
                    </a:p>
                  </a:txBody>
                  <a:tcPr/>
                </a:tc>
              </a:tr>
              <a:tr h="370840">
                <a:tc>
                  <a:txBody>
                    <a:bodyPr/>
                    <a:lstStyle/>
                    <a:p>
                      <a:pPr marL="0" indent="0">
                        <a:buNone/>
                      </a:pPr>
                      <a:r>
                        <a:rPr lang="id-ID" sz="1200" b="0" baseline="0" dirty="0" smtClean="0"/>
                        <a:t>Memproses penerima tunai dan mencatat jumlah yang ada pada catatan</a:t>
                      </a:r>
                    </a:p>
                    <a:p>
                      <a:pPr marL="228600" indent="-228600">
                        <a:buAutoNum type="arabicPeriod"/>
                      </a:pPr>
                      <a:r>
                        <a:rPr lang="id-ID" sz="1200" b="0" baseline="0" dirty="0" smtClean="0"/>
                        <a:t>Dapatkan daftar sementara penerimaan tunai dan telusuri jumlah jurnal penerimaan tunai, menguji nama, jumlah, tanggal, dan verifikasi internal</a:t>
                      </a:r>
                    </a:p>
                    <a:p>
                      <a:pPr marL="228600" indent="-228600">
                        <a:buAutoNum type="arabicPeriod"/>
                      </a:pPr>
                      <a:r>
                        <a:rPr lang="id-ID" sz="1200" b="0" baseline="0" dirty="0" smtClean="0"/>
                        <a:t>Bandingkan daftar sementara penerimaan tunai dengan salinan slip penyetoran, menguji nama, jumlah, dan tanggal. Telusur total jurnal dari penerimaan tunai ke rekening koran, tes untuk penundaan penyetoran.</a:t>
                      </a:r>
                    </a:p>
                    <a:p>
                      <a:pPr marL="228600" indent="-228600">
                        <a:buAutoNum type="arabicPeriod"/>
                      </a:pPr>
                      <a:r>
                        <a:rPr lang="id-ID" sz="1200" b="0" baseline="0" dirty="0" smtClean="0"/>
                        <a:t>Ujilah daftar yang tepat kelompok rekening</a:t>
                      </a:r>
                    </a:p>
                    <a:p>
                      <a:pPr marL="228600" indent="-228600">
                        <a:buAutoNum type="arabicPeriod"/>
                      </a:pPr>
                      <a:r>
                        <a:rPr lang="id-ID" sz="1200" b="0" baseline="0" dirty="0" smtClean="0"/>
                        <a:t>Siapkanlah bukti penerimaan tunai</a:t>
                      </a:r>
                    </a:p>
                    <a:p>
                      <a:pPr marL="228600" indent="-228600">
                        <a:buAutoNum type="arabicPeriod"/>
                      </a:pPr>
                      <a:r>
                        <a:rPr lang="id-ID" sz="1200" b="0" baseline="0" dirty="0" smtClean="0"/>
                        <a:t>Telusuri entri penerimaan tunai dari jurnal penerimaan tunai ke rekening koran, menguji untuk tanggal dan jumlah setoran.</a:t>
                      </a:r>
                    </a:p>
                    <a:p>
                      <a:pPr marL="228600" indent="-228600">
                        <a:buAutoNum type="arabicPeriod"/>
                      </a:pPr>
                      <a:r>
                        <a:rPr lang="id-ID" sz="1200" b="0" baseline="0" dirty="0" smtClean="0"/>
                        <a:t>Telusuri entri yang terpilih dari jurnal penerimaan tunai sampai ke berkas induk piutang dan menguji tanggal dan jumlahnya</a:t>
                      </a:r>
                    </a:p>
                    <a:p>
                      <a:pPr marL="228600" indent="-228600">
                        <a:buAutoNum type="arabicPeriod"/>
                      </a:pPr>
                      <a:r>
                        <a:rPr lang="id-ID" sz="1200" b="0" baseline="0" dirty="0" smtClean="0"/>
                        <a:t>Telusuri kredit yang terpilih dari berkas induk piutang sampai ke jurnal penerimaan tunai dan menguji tanggal dan jumlahnya</a:t>
                      </a:r>
                    </a:p>
                  </a:txBody>
                  <a:tcPr/>
                </a:tc>
              </a:tr>
            </a:tbl>
          </a:graphicData>
        </a:graphic>
      </p:graphicFrame>
    </p:spTree>
    <p:extLst>
      <p:ext uri="{BB962C8B-B14F-4D97-AF65-F5344CB8AC3E}">
        <p14:creationId xmlns:p14="http://schemas.microsoft.com/office/powerpoint/2010/main" val="42280136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id-ID" dirty="0" smtClean="0"/>
              <a:t>Audit piutang tak tertagih</a:t>
            </a:r>
            <a:endParaRPr lang="en-US" dirty="0"/>
          </a:p>
        </p:txBody>
      </p:sp>
      <p:sp>
        <p:nvSpPr>
          <p:cNvPr id="3" name="Content Placeholder 2"/>
          <p:cNvSpPr>
            <a:spLocks noGrp="1"/>
          </p:cNvSpPr>
          <p:nvPr>
            <p:ph idx="1"/>
          </p:nvPr>
        </p:nvSpPr>
        <p:spPr>
          <a:xfrm>
            <a:off x="457200" y="1066800"/>
            <a:ext cx="6982691" cy="5388936"/>
          </a:xfrm>
        </p:spPr>
        <p:txBody>
          <a:bodyPr>
            <a:normAutofit lnSpcReduction="10000"/>
          </a:bodyPr>
          <a:lstStyle/>
          <a:p>
            <a:r>
              <a:rPr lang="id-ID" dirty="0" smtClean="0"/>
              <a:t>Perhatian utama dalam melakukan tes ini adalah adanya kemungkinan klien menyalahgunakan penghapusan nilai piutang yang sebenarnya sudah tertagih.</a:t>
            </a:r>
          </a:p>
          <a:p>
            <a:r>
              <a:rPr lang="id-ID" dirty="0" smtClean="0"/>
              <a:t>Control yang dilakukan untuk penghapusan piutang adalah otorisasi yang tepat untuk penghapusan piutang dengan menunjuk level manajemen hanya setelah diselidiki bahwa pelanggan memang benar tidak membayar.</a:t>
            </a:r>
          </a:p>
          <a:p>
            <a:r>
              <a:rPr lang="id-ID" dirty="0" smtClean="0"/>
              <a:t>Contoh pengujian yang tepat adalah dengan menguji data surat menyurat dari klien untuk menetapkan bahwa mereka memang tidak bisa membayar</a:t>
            </a:r>
            <a:endParaRPr lang="en-US" dirty="0"/>
          </a:p>
        </p:txBody>
      </p:sp>
      <p:sp>
        <p:nvSpPr>
          <p:cNvPr id="4" name="Rectangular Callout 3"/>
          <p:cNvSpPr/>
          <p:nvPr/>
        </p:nvSpPr>
        <p:spPr>
          <a:xfrm>
            <a:off x="7439891" y="1066800"/>
            <a:ext cx="1676400" cy="1447800"/>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rgbClr val="FF0000"/>
                </a:solidFill>
              </a:rPr>
              <a:t>Menerapkan metodologi utk pengawasan pada siklus penjualan dan penagihan utk penghapusan piutang tak tertagih</a:t>
            </a:r>
            <a:endParaRPr lang="en-US" sz="1200" dirty="0">
              <a:solidFill>
                <a:srgbClr val="FF0000"/>
              </a:solidFill>
            </a:endParaRPr>
          </a:p>
        </p:txBody>
      </p:sp>
    </p:spTree>
    <p:extLst>
      <p:ext uri="{BB962C8B-B14F-4D97-AF65-F5344CB8AC3E}">
        <p14:creationId xmlns:p14="http://schemas.microsoft.com/office/powerpoint/2010/main" val="13488641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id-ID" sz="1800" dirty="0" smtClean="0"/>
              <a:t>Pengaruh hasil tes pengawasan dan tes subtantif transaksi</a:t>
            </a:r>
            <a:endParaRPr lang="en-US" sz="1800" dirty="0"/>
          </a:p>
        </p:txBody>
      </p:sp>
      <p:sp>
        <p:nvSpPr>
          <p:cNvPr id="3" name="Content Placeholder 2"/>
          <p:cNvSpPr>
            <a:spLocks noGrp="1"/>
          </p:cNvSpPr>
          <p:nvPr>
            <p:ph idx="1"/>
          </p:nvPr>
        </p:nvSpPr>
        <p:spPr>
          <a:xfrm>
            <a:off x="457200" y="1066800"/>
            <a:ext cx="8001000" cy="5388936"/>
          </a:xfrm>
        </p:spPr>
        <p:txBody>
          <a:bodyPr/>
          <a:lstStyle/>
          <a:p>
            <a:r>
              <a:rPr lang="id-ID" sz="3600" dirty="0" smtClean="0"/>
              <a:t>Bila hasil tes pengawasan tidak memuaskan maka auditor harus melakukan tes subtantif tambahan atas risiko pengawasan tersebut (</a:t>
            </a:r>
            <a:r>
              <a:rPr lang="id-ID" sz="3600" dirty="0" smtClean="0">
                <a:solidFill>
                  <a:srgbClr val="FF0000"/>
                </a:solidFill>
              </a:rPr>
              <a:t>lihat bagan proses audit sebelumnya</a:t>
            </a:r>
            <a:r>
              <a:rPr lang="id-ID" sz="3600" dirty="0" smtClean="0"/>
              <a:t>)</a:t>
            </a:r>
          </a:p>
          <a:p>
            <a:pPr marL="0" indent="0">
              <a:buNone/>
            </a:pPr>
            <a:endParaRPr lang="id-ID" dirty="0" smtClean="0"/>
          </a:p>
          <a:p>
            <a:endParaRPr lang="en-US" dirty="0"/>
          </a:p>
        </p:txBody>
      </p:sp>
    </p:spTree>
    <p:extLst>
      <p:ext uri="{BB962C8B-B14F-4D97-AF65-F5344CB8AC3E}">
        <p14:creationId xmlns:p14="http://schemas.microsoft.com/office/powerpoint/2010/main" val="38670399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700" dirty="0"/>
              <a:t>Tipe pengujian audit untuk siklus penjualan dan penerimaan kas adalah sebagai berikut</a:t>
            </a:r>
            <a:r>
              <a:rPr lang="id-ID" sz="2700" dirty="0" smtClean="0"/>
              <a:t>:</a:t>
            </a:r>
            <a:endParaRPr lang="en-US" sz="2700" dirty="0"/>
          </a:p>
        </p:txBody>
      </p:sp>
      <p:graphicFrame>
        <p:nvGraphicFramePr>
          <p:cNvPr id="4" name="Object 3"/>
          <p:cNvGraphicFramePr>
            <a:graphicFrameLocks noChangeAspect="1"/>
          </p:cNvGraphicFramePr>
          <p:nvPr>
            <p:extLst>
              <p:ext uri="{D42A27DB-BD31-4B8C-83A1-F6EECF244321}">
                <p14:modId xmlns:p14="http://schemas.microsoft.com/office/powerpoint/2010/main" val="3926063973"/>
              </p:ext>
            </p:extLst>
          </p:nvPr>
        </p:nvGraphicFramePr>
        <p:xfrm>
          <a:off x="357188" y="1514475"/>
          <a:ext cx="7553325" cy="4400550"/>
        </p:xfrm>
        <a:graphic>
          <a:graphicData uri="http://schemas.openxmlformats.org/presentationml/2006/ole">
            <mc:AlternateContent xmlns:mc="http://schemas.openxmlformats.org/markup-compatibility/2006">
              <mc:Choice xmlns:v="urn:schemas-microsoft-com:vml" Requires="v">
                <p:oleObj spid="_x0000_s8219" name="Worksheet" r:id="rId4" imgW="7553204" imgH="4400471" progId="Excel.Sheet.12">
                  <p:embed/>
                </p:oleObj>
              </mc:Choice>
              <mc:Fallback>
                <p:oleObj name="Worksheet" r:id="rId4" imgW="7553204" imgH="4400471" progId="Excel.Sheet.12">
                  <p:embed/>
                  <p:pic>
                    <p:nvPicPr>
                      <p:cNvPr id="0" name=""/>
                      <p:cNvPicPr/>
                      <p:nvPr/>
                    </p:nvPicPr>
                    <p:blipFill>
                      <a:blip r:embed="rId5"/>
                      <a:stretch>
                        <a:fillRect/>
                      </a:stretch>
                    </p:blipFill>
                    <p:spPr>
                      <a:xfrm>
                        <a:off x="357188" y="1514475"/>
                        <a:ext cx="7553325" cy="4400550"/>
                      </a:xfrm>
                      <a:prstGeom prst="rect">
                        <a:avLst/>
                      </a:prstGeom>
                    </p:spPr>
                  </p:pic>
                </p:oleObj>
              </mc:Fallback>
            </mc:AlternateContent>
          </a:graphicData>
        </a:graphic>
      </p:graphicFrame>
    </p:spTree>
    <p:extLst>
      <p:ext uri="{BB962C8B-B14F-4D97-AF65-F5344CB8AC3E}">
        <p14:creationId xmlns:p14="http://schemas.microsoft.com/office/powerpoint/2010/main" val="4274651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SILABUS MATA AJAR</a:t>
            </a:r>
            <a:endParaRPr lang="en-US" dirty="0"/>
          </a:p>
        </p:txBody>
      </p:sp>
      <p:sp>
        <p:nvSpPr>
          <p:cNvPr id="3" name="Content Placeholder 2"/>
          <p:cNvSpPr>
            <a:spLocks noGrp="1"/>
          </p:cNvSpPr>
          <p:nvPr>
            <p:ph idx="1"/>
          </p:nvPr>
        </p:nvSpPr>
        <p:spPr/>
        <p:txBody>
          <a:bodyPr>
            <a:normAutofit fontScale="62500" lnSpcReduction="20000"/>
          </a:bodyPr>
          <a:lstStyle/>
          <a:p>
            <a:r>
              <a:rPr lang="id-ID" dirty="0" smtClean="0"/>
              <a:t>15</a:t>
            </a:r>
            <a:r>
              <a:rPr lang="en-US" dirty="0" smtClean="0"/>
              <a:t> kali </a:t>
            </a:r>
            <a:r>
              <a:rPr lang="en-US" dirty="0" err="1" smtClean="0"/>
              <a:t>pertemuan</a:t>
            </a:r>
            <a:r>
              <a:rPr lang="en-US" dirty="0" smtClean="0"/>
              <a:t> </a:t>
            </a:r>
            <a:r>
              <a:rPr lang="en-US" dirty="0" err="1" smtClean="0"/>
              <a:t>dengan</a:t>
            </a:r>
            <a:r>
              <a:rPr lang="en-US" dirty="0" smtClean="0"/>
              <a:t> </a:t>
            </a:r>
            <a:r>
              <a:rPr lang="en-US" dirty="0" err="1" smtClean="0"/>
              <a:t>ringkasan</a:t>
            </a:r>
            <a:r>
              <a:rPr lang="en-US" dirty="0" smtClean="0"/>
              <a:t> </a:t>
            </a:r>
            <a:r>
              <a:rPr lang="en-US" dirty="0" err="1" smtClean="0"/>
              <a:t>pembahasan</a:t>
            </a:r>
            <a:r>
              <a:rPr lang="en-US" dirty="0" smtClean="0"/>
              <a:t> </a:t>
            </a:r>
            <a:r>
              <a:rPr lang="en-US" dirty="0" err="1" smtClean="0"/>
              <a:t>sbb</a:t>
            </a:r>
            <a:r>
              <a:rPr lang="en-US" dirty="0" smtClean="0"/>
              <a:t>:</a:t>
            </a:r>
          </a:p>
          <a:p>
            <a:pPr marL="514350" indent="-514350">
              <a:buAutoNum type="alphaLcPeriod"/>
            </a:pPr>
            <a:r>
              <a:rPr lang="id-ID" dirty="0" smtClean="0"/>
              <a:t>Audit siklus penjualan &amp; Penagihan (</a:t>
            </a:r>
            <a:r>
              <a:rPr lang="id-ID" i="1" dirty="0" smtClean="0"/>
              <a:t>revenue cycle</a:t>
            </a:r>
            <a:r>
              <a:rPr lang="id-ID" dirty="0" smtClean="0"/>
              <a:t>) </a:t>
            </a:r>
            <a:endParaRPr lang="en-US" dirty="0" smtClean="0"/>
          </a:p>
          <a:p>
            <a:pPr marL="514350" indent="-514350">
              <a:buAutoNum type="alphaLcPeriod"/>
            </a:pPr>
            <a:r>
              <a:rPr lang="id-ID" dirty="0" smtClean="0"/>
              <a:t>Sampling audit (</a:t>
            </a:r>
            <a:r>
              <a:rPr lang="id-ID" i="1" dirty="0" smtClean="0"/>
              <a:t>audit sampling</a:t>
            </a:r>
            <a:r>
              <a:rPr lang="id-ID" dirty="0" smtClean="0"/>
              <a:t>)</a:t>
            </a:r>
            <a:r>
              <a:rPr lang="en-US" dirty="0" smtClean="0"/>
              <a:t> </a:t>
            </a:r>
          </a:p>
          <a:p>
            <a:pPr marL="514350" indent="-514350">
              <a:buAutoNum type="alphaLcPeriod"/>
            </a:pPr>
            <a:r>
              <a:rPr lang="id-ID" dirty="0" smtClean="0"/>
              <a:t>Menyelesaikan audit siklus penjualan </a:t>
            </a:r>
            <a:endParaRPr lang="en-US" dirty="0" smtClean="0"/>
          </a:p>
          <a:p>
            <a:pPr marL="514350" indent="-514350">
              <a:buAutoNum type="alphaLcPeriod"/>
            </a:pPr>
            <a:r>
              <a:rPr lang="id-ID" dirty="0" smtClean="0"/>
              <a:t>Pengambilan sampel audit – uji saldo terinci (</a:t>
            </a:r>
            <a:r>
              <a:rPr lang="id-ID" i="1" dirty="0" smtClean="0"/>
              <a:t>test of details</a:t>
            </a:r>
            <a:r>
              <a:rPr lang="id-ID" dirty="0" smtClean="0"/>
              <a:t>)</a:t>
            </a:r>
            <a:endParaRPr lang="en-US" dirty="0" smtClean="0"/>
          </a:p>
          <a:p>
            <a:pPr marL="514350" indent="-514350">
              <a:buAutoNum type="alphaLcPeriod"/>
            </a:pPr>
            <a:r>
              <a:rPr lang="id-ID" dirty="0"/>
              <a:t>Pengambilan sampel audit – uji saldo terinci (</a:t>
            </a:r>
            <a:r>
              <a:rPr lang="id-ID" i="1" dirty="0"/>
              <a:t>test of details</a:t>
            </a:r>
            <a:r>
              <a:rPr lang="id-ID" dirty="0"/>
              <a:t>)</a:t>
            </a:r>
            <a:endParaRPr lang="en-US" dirty="0" smtClean="0"/>
          </a:p>
          <a:p>
            <a:pPr marL="514350" indent="-514350">
              <a:buAutoNum type="alphaLcPeriod"/>
            </a:pPr>
            <a:r>
              <a:rPr lang="id-ID" dirty="0" smtClean="0"/>
              <a:t>Audit siklus pembelian &amp; pembayaran, </a:t>
            </a:r>
            <a:r>
              <a:rPr lang="id-ID" i="1" dirty="0" smtClean="0"/>
              <a:t>PPE</a:t>
            </a:r>
            <a:r>
              <a:rPr lang="id-ID" dirty="0" smtClean="0"/>
              <a:t>, </a:t>
            </a:r>
            <a:r>
              <a:rPr lang="id-ID" i="1" dirty="0" smtClean="0"/>
              <a:t>Prepaid &amp; Accrued </a:t>
            </a:r>
            <a:r>
              <a:rPr lang="id-ID" dirty="0" smtClean="0"/>
              <a:t>dan </a:t>
            </a:r>
            <a:r>
              <a:rPr lang="id-ID" i="1" dirty="0" smtClean="0"/>
              <a:t>other incomes. (PPE &amp; Opex cycle)</a:t>
            </a:r>
            <a:endParaRPr lang="en-US" i="1" dirty="0" smtClean="0"/>
          </a:p>
          <a:p>
            <a:pPr marL="514350" indent="-514350">
              <a:buAutoNum type="alphaLcPeriod"/>
            </a:pPr>
            <a:r>
              <a:rPr lang="id-ID" dirty="0" smtClean="0"/>
              <a:t>Audit siklus persediaan (</a:t>
            </a:r>
            <a:r>
              <a:rPr lang="id-ID" i="1" dirty="0" smtClean="0"/>
              <a:t>Inventory cycle</a:t>
            </a:r>
            <a:r>
              <a:rPr lang="id-ID" dirty="0" smtClean="0"/>
              <a:t>)</a:t>
            </a:r>
          </a:p>
          <a:p>
            <a:pPr marL="514350" indent="-514350">
              <a:buAutoNum type="alphaLcPeriod"/>
            </a:pPr>
            <a:r>
              <a:rPr lang="id-ID" dirty="0" smtClean="0"/>
              <a:t>UTS</a:t>
            </a:r>
          </a:p>
          <a:p>
            <a:pPr marL="514350" indent="-514350">
              <a:buAutoNum type="alphaLcPeriod"/>
            </a:pPr>
            <a:r>
              <a:rPr lang="id-ID" dirty="0" smtClean="0"/>
              <a:t>Audit siklus penggajian &amp; personnel (</a:t>
            </a:r>
            <a:r>
              <a:rPr lang="id-ID" i="1" dirty="0" smtClean="0"/>
              <a:t>employee cycle</a:t>
            </a:r>
            <a:r>
              <a:rPr lang="id-ID" dirty="0" smtClean="0"/>
              <a:t>)</a:t>
            </a:r>
          </a:p>
          <a:p>
            <a:pPr marL="514350" indent="-514350">
              <a:buAutoNum type="alphaLcPeriod"/>
            </a:pPr>
            <a:r>
              <a:rPr lang="id-ID" dirty="0" smtClean="0"/>
              <a:t>Audit siklus modal &amp; pelunasan kembali (equity cycle)</a:t>
            </a:r>
          </a:p>
          <a:p>
            <a:pPr marL="514350" indent="-514350">
              <a:buAutoNum type="alphaLcPeriod"/>
            </a:pPr>
            <a:r>
              <a:rPr lang="id-ID" dirty="0" smtClean="0"/>
              <a:t>Audit kas/bank/instrumen keuangan (</a:t>
            </a:r>
            <a:r>
              <a:rPr lang="id-ID" i="1" dirty="0" smtClean="0"/>
              <a:t>cash &amp; cash equivalent cycle</a:t>
            </a:r>
            <a:r>
              <a:rPr lang="id-ID" dirty="0" smtClean="0"/>
              <a:t>)</a:t>
            </a:r>
          </a:p>
          <a:p>
            <a:pPr marL="514350" indent="-514350">
              <a:buAutoNum type="alphaLcPeriod"/>
            </a:pPr>
            <a:r>
              <a:rPr lang="id-ID" dirty="0" smtClean="0"/>
              <a:t>Penyelesaiaan audit (</a:t>
            </a:r>
            <a:r>
              <a:rPr lang="id-ID" i="1" dirty="0" smtClean="0"/>
              <a:t>Audit completion</a:t>
            </a:r>
            <a:r>
              <a:rPr lang="id-ID" dirty="0" smtClean="0"/>
              <a:t>) </a:t>
            </a:r>
          </a:p>
          <a:p>
            <a:pPr marL="514350" indent="-514350">
              <a:buAutoNum type="alphaLcPeriod"/>
            </a:pPr>
            <a:r>
              <a:rPr lang="id-ID" dirty="0" smtClean="0"/>
              <a:t>Jasa asurans lainnya (</a:t>
            </a:r>
            <a:r>
              <a:rPr lang="id-ID" i="1" dirty="0" smtClean="0"/>
              <a:t>Assurances service</a:t>
            </a:r>
            <a:r>
              <a:rPr lang="id-ID" dirty="0" smtClean="0"/>
              <a:t>)</a:t>
            </a:r>
          </a:p>
          <a:p>
            <a:pPr marL="514350" indent="-514350">
              <a:buAutoNum type="alphaLcPeriod"/>
            </a:pPr>
            <a:r>
              <a:rPr lang="id-ID" dirty="0" smtClean="0"/>
              <a:t>Audit keuangan internal &amp; audit keuangan pemerintah &amp; operational </a:t>
            </a:r>
          </a:p>
          <a:p>
            <a:pPr marL="514350" indent="-514350">
              <a:buAutoNum type="alphaLcPeriod"/>
            </a:pPr>
            <a:r>
              <a:rPr lang="id-ID" dirty="0" smtClean="0"/>
              <a:t>UAS</a:t>
            </a:r>
            <a:endParaRPr lang="en-US" dirty="0" smtClean="0"/>
          </a:p>
          <a:p>
            <a:pPr marL="0" indent="0">
              <a:buNone/>
            </a:pPr>
            <a:endParaRPr lang="en-US" dirty="0"/>
          </a:p>
        </p:txBody>
      </p:sp>
    </p:spTree>
    <p:extLst>
      <p:ext uri="{BB962C8B-B14F-4D97-AF65-F5344CB8AC3E}">
        <p14:creationId xmlns:p14="http://schemas.microsoft.com/office/powerpoint/2010/main" val="2877500185"/>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id-ID" dirty="0" smtClean="0"/>
              <a:t>Ringkasan </a:t>
            </a:r>
            <a:endParaRPr lang="en-US" dirty="0"/>
          </a:p>
        </p:txBody>
      </p:sp>
      <p:sp>
        <p:nvSpPr>
          <p:cNvPr id="3" name="Content Placeholder 2"/>
          <p:cNvSpPr>
            <a:spLocks noGrp="1"/>
          </p:cNvSpPr>
          <p:nvPr>
            <p:ph idx="1"/>
          </p:nvPr>
        </p:nvSpPr>
        <p:spPr>
          <a:xfrm>
            <a:off x="457200" y="1066800"/>
            <a:ext cx="7239000" cy="5388936"/>
          </a:xfrm>
        </p:spPr>
        <p:txBody>
          <a:bodyPr>
            <a:normAutofit fontScale="70000" lnSpcReduction="20000"/>
          </a:bodyPr>
          <a:lstStyle/>
          <a:p>
            <a:r>
              <a:rPr lang="id-ID" dirty="0" smtClean="0"/>
              <a:t>Bab ini membahas tes pengawasan (ToC) dan tes subtantif (STOT) untuk lima kelompok transaksi dalam siklus penjualan.</a:t>
            </a:r>
          </a:p>
          <a:p>
            <a:pPr marL="0" indent="0">
              <a:buNone/>
            </a:pPr>
            <a:endParaRPr lang="id-ID" dirty="0" smtClean="0"/>
          </a:p>
          <a:p>
            <a:r>
              <a:rPr lang="id-ID" dirty="0" smtClean="0"/>
              <a:t>Lima kelompok transaksi penjualan adalah:</a:t>
            </a:r>
          </a:p>
          <a:p>
            <a:pPr marL="514350" indent="-514350">
              <a:buAutoNum type="alphaLcPeriod"/>
            </a:pPr>
            <a:r>
              <a:rPr lang="id-ID" dirty="0" smtClean="0"/>
              <a:t>Penjualan </a:t>
            </a:r>
          </a:p>
          <a:p>
            <a:pPr marL="514350" indent="-514350">
              <a:buAutoNum type="alphaLcPeriod"/>
            </a:pPr>
            <a:r>
              <a:rPr lang="id-ID" dirty="0" smtClean="0"/>
              <a:t>Penerimaan tunai </a:t>
            </a:r>
          </a:p>
          <a:p>
            <a:pPr marL="514350" indent="-514350">
              <a:buAutoNum type="alphaLcPeriod"/>
            </a:pPr>
            <a:r>
              <a:rPr lang="id-ID" dirty="0" smtClean="0"/>
              <a:t>Retur penjualan </a:t>
            </a:r>
          </a:p>
          <a:p>
            <a:pPr marL="514350" indent="-514350">
              <a:buAutoNum type="alphaLcPeriod"/>
            </a:pPr>
            <a:r>
              <a:rPr lang="id-ID" dirty="0" smtClean="0"/>
              <a:t>Diskon penjualan </a:t>
            </a:r>
          </a:p>
          <a:p>
            <a:pPr marL="514350" indent="-514350">
              <a:buAutoNum type="alphaLcPeriod"/>
            </a:pPr>
            <a:r>
              <a:rPr lang="id-ID" dirty="0" smtClean="0"/>
              <a:t>Beban piutang tak tertagih, cadangan dan penghapusannya</a:t>
            </a:r>
          </a:p>
          <a:p>
            <a:pPr marL="0" indent="0">
              <a:buNone/>
            </a:pPr>
            <a:endParaRPr lang="id-ID" dirty="0" smtClean="0"/>
          </a:p>
          <a:p>
            <a:r>
              <a:rPr lang="id-ID" dirty="0" smtClean="0"/>
              <a:t>Metodologi untuk desain ToC dan STOT untuk kelima kelompok transaksi tersebut adalah sbb:</a:t>
            </a:r>
          </a:p>
          <a:p>
            <a:pPr marL="514350" indent="-514350">
              <a:buAutoNum type="alphaLcPeriod"/>
            </a:pPr>
            <a:r>
              <a:rPr lang="id-ID" dirty="0" smtClean="0"/>
              <a:t>Memahami pengendalian internal (</a:t>
            </a:r>
            <a:r>
              <a:rPr lang="id-ID" i="1" dirty="0" smtClean="0">
                <a:solidFill>
                  <a:srgbClr val="FF0000"/>
                </a:solidFill>
              </a:rPr>
              <a:t>understanding</a:t>
            </a:r>
            <a:r>
              <a:rPr lang="id-ID" dirty="0" smtClean="0"/>
              <a:t>)</a:t>
            </a:r>
          </a:p>
          <a:p>
            <a:pPr marL="514350" indent="-514350">
              <a:buAutoNum type="alphaLcPeriod"/>
            </a:pPr>
            <a:r>
              <a:rPr lang="id-ID" dirty="0" smtClean="0"/>
              <a:t>Menilai rencana risiko pengawasan (</a:t>
            </a:r>
            <a:r>
              <a:rPr lang="id-ID" i="1" dirty="0" smtClean="0">
                <a:solidFill>
                  <a:srgbClr val="FF0000"/>
                </a:solidFill>
              </a:rPr>
              <a:t>risk of control</a:t>
            </a:r>
            <a:r>
              <a:rPr lang="id-ID" dirty="0" smtClean="0"/>
              <a:t>)</a:t>
            </a:r>
          </a:p>
          <a:p>
            <a:pPr marL="514350" indent="-514350">
              <a:buAutoNum type="alphaLcPeriod"/>
            </a:pPr>
            <a:r>
              <a:rPr lang="id-ID" dirty="0" smtClean="0"/>
              <a:t>Mengevaluasi keuntungan dan kerugian tes pada pengawasan (</a:t>
            </a:r>
            <a:r>
              <a:rPr lang="id-ID" i="1" dirty="0" smtClean="0">
                <a:solidFill>
                  <a:srgbClr val="FF0000"/>
                </a:solidFill>
              </a:rPr>
              <a:t>cost and benefit ToC</a:t>
            </a:r>
            <a:r>
              <a:rPr lang="id-ID" dirty="0" smtClean="0"/>
              <a:t>)</a:t>
            </a:r>
          </a:p>
          <a:p>
            <a:pPr marL="514350" indent="-514350">
              <a:buAutoNum type="alphaLcPeriod"/>
            </a:pPr>
            <a:r>
              <a:rPr lang="id-ID" dirty="0" smtClean="0"/>
              <a:t>Mendesain tes pengawasan dan tes subtantif transaksi yang sesuai dengan transaksi yang berkaitan dengan sasaran audit (</a:t>
            </a:r>
            <a:r>
              <a:rPr lang="id-ID" i="1" dirty="0" smtClean="0">
                <a:solidFill>
                  <a:srgbClr val="FF0000"/>
                </a:solidFill>
              </a:rPr>
              <a:t>Desain ToC &amp; STOT related to audti objectives</a:t>
            </a:r>
            <a:r>
              <a:rPr lang="id-ID" dirty="0" smtClean="0"/>
              <a:t>)</a:t>
            </a:r>
            <a:endParaRPr lang="en-US" dirty="0"/>
          </a:p>
        </p:txBody>
      </p:sp>
    </p:spTree>
    <p:extLst>
      <p:ext uri="{BB962C8B-B14F-4D97-AF65-F5344CB8AC3E}">
        <p14:creationId xmlns:p14="http://schemas.microsoft.com/office/powerpoint/2010/main" val="1363299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51560"/>
          </a:xfrm>
        </p:spPr>
        <p:txBody>
          <a:bodyPr>
            <a:normAutofit fontScale="90000"/>
          </a:bodyPr>
          <a:lstStyle/>
          <a:p>
            <a:pPr algn="ctr"/>
            <a:r>
              <a:rPr lang="id-ID" dirty="0"/>
              <a:t>Review akuntansi pendapatan (PSAK </a:t>
            </a:r>
            <a:r>
              <a:rPr lang="en-US" dirty="0" smtClean="0"/>
              <a:t>72</a:t>
            </a:r>
            <a:r>
              <a:rPr lang="id-ID" dirty="0" smtClean="0"/>
              <a:t>)</a:t>
            </a:r>
            <a:endParaRPr lang="en-US" dirty="0"/>
          </a:p>
        </p:txBody>
      </p:sp>
      <p:pic>
        <p:nvPicPr>
          <p:cNvPr id="5" name="Picture 4"/>
          <p:cNvPicPr>
            <a:picLocks noChangeAspect="1"/>
          </p:cNvPicPr>
          <p:nvPr/>
        </p:nvPicPr>
        <p:blipFill>
          <a:blip r:embed="rId2"/>
          <a:stretch>
            <a:fillRect/>
          </a:stretch>
        </p:blipFill>
        <p:spPr>
          <a:xfrm>
            <a:off x="304799" y="1676400"/>
            <a:ext cx="8531585" cy="4191000"/>
          </a:xfrm>
          <a:prstGeom prst="rect">
            <a:avLst/>
          </a:prstGeom>
        </p:spPr>
      </p:pic>
    </p:spTree>
    <p:extLst>
      <p:ext uri="{BB962C8B-B14F-4D97-AF65-F5344CB8AC3E}">
        <p14:creationId xmlns:p14="http://schemas.microsoft.com/office/powerpoint/2010/main" val="34298328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pPr algn="ctr"/>
            <a:r>
              <a:rPr lang="id-ID" dirty="0"/>
              <a:t>Review akuntansi pendapatan (PSAK </a:t>
            </a:r>
            <a:r>
              <a:rPr lang="en-US" dirty="0"/>
              <a:t>72</a:t>
            </a:r>
            <a:r>
              <a:rPr lang="id-ID" dirty="0"/>
              <a:t>)</a:t>
            </a:r>
            <a:endParaRPr lang="en-US" dirty="0"/>
          </a:p>
        </p:txBody>
      </p:sp>
      <p:pic>
        <p:nvPicPr>
          <p:cNvPr id="5" name="Picture 4"/>
          <p:cNvPicPr>
            <a:picLocks noChangeAspect="1"/>
          </p:cNvPicPr>
          <p:nvPr/>
        </p:nvPicPr>
        <p:blipFill>
          <a:blip r:embed="rId2"/>
          <a:stretch>
            <a:fillRect/>
          </a:stretch>
        </p:blipFill>
        <p:spPr>
          <a:xfrm>
            <a:off x="457200" y="1600200"/>
            <a:ext cx="7991475" cy="3962400"/>
          </a:xfrm>
          <a:prstGeom prst="rect">
            <a:avLst/>
          </a:prstGeom>
        </p:spPr>
      </p:pic>
    </p:spTree>
    <p:extLst>
      <p:ext uri="{BB962C8B-B14F-4D97-AF65-F5344CB8AC3E}">
        <p14:creationId xmlns:p14="http://schemas.microsoft.com/office/powerpoint/2010/main" val="40103391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pPr algn="ctr"/>
            <a:r>
              <a:rPr lang="id-ID" dirty="0"/>
              <a:t>Review akuntansi pendapatan (PSAK </a:t>
            </a:r>
            <a:r>
              <a:rPr lang="en-US" dirty="0"/>
              <a:t>72</a:t>
            </a:r>
            <a:r>
              <a:rPr lang="id-ID" dirty="0"/>
              <a:t>)</a:t>
            </a:r>
            <a:endParaRPr lang="en-US" dirty="0"/>
          </a:p>
        </p:txBody>
      </p:sp>
      <p:pic>
        <p:nvPicPr>
          <p:cNvPr id="3" name="Picture 2"/>
          <p:cNvPicPr>
            <a:picLocks noChangeAspect="1"/>
          </p:cNvPicPr>
          <p:nvPr/>
        </p:nvPicPr>
        <p:blipFill>
          <a:blip r:embed="rId2"/>
          <a:stretch>
            <a:fillRect/>
          </a:stretch>
        </p:blipFill>
        <p:spPr>
          <a:xfrm>
            <a:off x="481012" y="1547812"/>
            <a:ext cx="8181975" cy="3762375"/>
          </a:xfrm>
          <a:prstGeom prst="rect">
            <a:avLst/>
          </a:prstGeom>
        </p:spPr>
      </p:pic>
    </p:spTree>
    <p:extLst>
      <p:ext uri="{BB962C8B-B14F-4D97-AF65-F5344CB8AC3E}">
        <p14:creationId xmlns:p14="http://schemas.microsoft.com/office/powerpoint/2010/main" val="3878310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pPr algn="ctr"/>
            <a:r>
              <a:rPr lang="id-ID" dirty="0"/>
              <a:t>Review akuntansi pendapatan (PSAK </a:t>
            </a:r>
            <a:r>
              <a:rPr lang="en-US" dirty="0"/>
              <a:t>72</a:t>
            </a:r>
            <a:r>
              <a:rPr lang="id-ID" dirty="0"/>
              <a:t>)</a:t>
            </a:r>
            <a:endParaRPr lang="en-US" dirty="0"/>
          </a:p>
        </p:txBody>
      </p:sp>
      <p:pic>
        <p:nvPicPr>
          <p:cNvPr id="3" name="Picture 2"/>
          <p:cNvPicPr>
            <a:picLocks noChangeAspect="1"/>
          </p:cNvPicPr>
          <p:nvPr/>
        </p:nvPicPr>
        <p:blipFill>
          <a:blip r:embed="rId2"/>
          <a:stretch>
            <a:fillRect/>
          </a:stretch>
        </p:blipFill>
        <p:spPr>
          <a:xfrm>
            <a:off x="457200" y="1600200"/>
            <a:ext cx="8191500" cy="4181475"/>
          </a:xfrm>
          <a:prstGeom prst="rect">
            <a:avLst/>
          </a:prstGeom>
        </p:spPr>
      </p:pic>
    </p:spTree>
    <p:extLst>
      <p:ext uri="{BB962C8B-B14F-4D97-AF65-F5344CB8AC3E}">
        <p14:creationId xmlns:p14="http://schemas.microsoft.com/office/powerpoint/2010/main" val="14669115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pPr algn="ctr"/>
            <a:r>
              <a:rPr lang="id-ID" dirty="0"/>
              <a:t>Review akuntansi pendapatan (PSAK </a:t>
            </a:r>
            <a:r>
              <a:rPr lang="en-US" dirty="0"/>
              <a:t>72</a:t>
            </a:r>
            <a:r>
              <a:rPr lang="id-ID" dirty="0"/>
              <a:t>)</a:t>
            </a:r>
            <a:endParaRPr lang="en-US" dirty="0"/>
          </a:p>
        </p:txBody>
      </p:sp>
      <p:pic>
        <p:nvPicPr>
          <p:cNvPr id="3" name="Picture 2"/>
          <p:cNvPicPr>
            <a:picLocks noChangeAspect="1"/>
          </p:cNvPicPr>
          <p:nvPr/>
        </p:nvPicPr>
        <p:blipFill>
          <a:blip r:embed="rId2"/>
          <a:stretch>
            <a:fillRect/>
          </a:stretch>
        </p:blipFill>
        <p:spPr>
          <a:xfrm>
            <a:off x="304800" y="1447800"/>
            <a:ext cx="8524875" cy="4191000"/>
          </a:xfrm>
          <a:prstGeom prst="rect">
            <a:avLst/>
          </a:prstGeom>
        </p:spPr>
      </p:pic>
    </p:spTree>
    <p:extLst>
      <p:ext uri="{BB962C8B-B14F-4D97-AF65-F5344CB8AC3E}">
        <p14:creationId xmlns:p14="http://schemas.microsoft.com/office/powerpoint/2010/main" val="41993373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pPr algn="ctr"/>
            <a:r>
              <a:rPr lang="id-ID" dirty="0"/>
              <a:t>Review akuntansi pendapatan (PSAK </a:t>
            </a:r>
            <a:r>
              <a:rPr lang="en-US" dirty="0"/>
              <a:t>72</a:t>
            </a:r>
            <a:r>
              <a:rPr lang="id-ID" dirty="0"/>
              <a:t>)</a:t>
            </a:r>
            <a:endParaRPr lang="en-US" dirty="0"/>
          </a:p>
        </p:txBody>
      </p:sp>
      <p:pic>
        <p:nvPicPr>
          <p:cNvPr id="3" name="Picture 2"/>
          <p:cNvPicPr>
            <a:picLocks noChangeAspect="1"/>
          </p:cNvPicPr>
          <p:nvPr/>
        </p:nvPicPr>
        <p:blipFill>
          <a:blip r:embed="rId2"/>
          <a:stretch>
            <a:fillRect/>
          </a:stretch>
        </p:blipFill>
        <p:spPr>
          <a:xfrm>
            <a:off x="457200" y="1524000"/>
            <a:ext cx="8429625" cy="4162425"/>
          </a:xfrm>
          <a:prstGeom prst="rect">
            <a:avLst/>
          </a:prstGeom>
        </p:spPr>
      </p:pic>
    </p:spTree>
    <p:extLst>
      <p:ext uri="{BB962C8B-B14F-4D97-AF65-F5344CB8AC3E}">
        <p14:creationId xmlns:p14="http://schemas.microsoft.com/office/powerpoint/2010/main" val="14356698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KUIS PERTEMUAN PERTAMA</a:t>
            </a:r>
            <a:endParaRPr lang="en-US" dirty="0"/>
          </a:p>
        </p:txBody>
      </p:sp>
      <p:sp>
        <p:nvSpPr>
          <p:cNvPr id="5" name="Content Placeholder 4"/>
          <p:cNvSpPr>
            <a:spLocks noGrp="1"/>
          </p:cNvSpPr>
          <p:nvPr>
            <p:ph idx="1"/>
          </p:nvPr>
        </p:nvSpPr>
        <p:spPr/>
        <p:txBody>
          <a:bodyPr/>
          <a:lstStyle/>
          <a:p>
            <a:pPr marL="0" indent="0">
              <a:buNone/>
            </a:pPr>
            <a:endParaRPr lang="en-US" dirty="0"/>
          </a:p>
        </p:txBody>
      </p:sp>
      <p:pic>
        <p:nvPicPr>
          <p:cNvPr id="1027" name="Picture 3" descr="C:\Program Files (x86)\Microsoft Office\MEDIA\CAGCAT10\j021769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2133600"/>
            <a:ext cx="3581400" cy="3470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832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KUIS PERTEMUAN PERTAMA</a:t>
            </a:r>
          </a:p>
        </p:txBody>
      </p:sp>
      <p:sp>
        <p:nvSpPr>
          <p:cNvPr id="3" name="Content Placeholder 2"/>
          <p:cNvSpPr>
            <a:spLocks noGrp="1"/>
          </p:cNvSpPr>
          <p:nvPr>
            <p:ph idx="1"/>
          </p:nvPr>
        </p:nvSpPr>
        <p:spPr/>
        <p:txBody>
          <a:bodyPr/>
          <a:lstStyle/>
          <a:p>
            <a:r>
              <a:rPr lang="id-ID" dirty="0" smtClean="0"/>
              <a:t>Sebutkan lima kelompok transaksi dalam siklus penjualan?</a:t>
            </a:r>
          </a:p>
          <a:p>
            <a:r>
              <a:rPr lang="id-ID" dirty="0" smtClean="0"/>
              <a:t>Sebutkan 4 metodologi audit yang digunakan untuk audit transaksi penjualan?</a:t>
            </a:r>
          </a:p>
          <a:p>
            <a:r>
              <a:rPr lang="en-US" dirty="0" err="1" smtClean="0"/>
              <a:t>Sebutkan</a:t>
            </a:r>
            <a:r>
              <a:rPr lang="en-US" dirty="0" smtClean="0"/>
              <a:t> 5 </a:t>
            </a:r>
            <a:r>
              <a:rPr lang="en-US" dirty="0" err="1" smtClean="0"/>
              <a:t>langkah</a:t>
            </a:r>
            <a:r>
              <a:rPr lang="en-US" dirty="0" smtClean="0"/>
              <a:t> </a:t>
            </a:r>
            <a:r>
              <a:rPr lang="en-US" dirty="0" err="1" smtClean="0"/>
              <a:t>pengakuan</a:t>
            </a:r>
            <a:r>
              <a:rPr lang="en-US" dirty="0" smtClean="0"/>
              <a:t> </a:t>
            </a:r>
            <a:r>
              <a:rPr lang="en-US" dirty="0" err="1" smtClean="0"/>
              <a:t>pendapatan</a:t>
            </a:r>
            <a:r>
              <a:rPr lang="en-US" dirty="0" smtClean="0"/>
              <a:t> </a:t>
            </a:r>
            <a:r>
              <a:rPr lang="en-US" dirty="0" err="1" smtClean="0"/>
              <a:t>sesuai</a:t>
            </a:r>
            <a:r>
              <a:rPr lang="en-US" dirty="0" smtClean="0"/>
              <a:t> </a:t>
            </a:r>
            <a:r>
              <a:rPr lang="en-US" dirty="0" err="1" smtClean="0"/>
              <a:t>dengan</a:t>
            </a:r>
            <a:r>
              <a:rPr lang="en-US" dirty="0" smtClean="0"/>
              <a:t> PSAK 72</a:t>
            </a:r>
            <a:r>
              <a:rPr lang="id-ID" dirty="0" smtClean="0"/>
              <a:t>?</a:t>
            </a:r>
          </a:p>
          <a:p>
            <a:r>
              <a:rPr lang="id-ID" dirty="0" smtClean="0"/>
              <a:t>Apa yang harus dilakukan oleh auditor jika pengujian atas pengendalian (</a:t>
            </a:r>
            <a:r>
              <a:rPr lang="id-ID" i="1" dirty="0" smtClean="0"/>
              <a:t>Test of Control</a:t>
            </a:r>
            <a:r>
              <a:rPr lang="id-ID" dirty="0" smtClean="0"/>
              <a:t>) tidak memuaskan?</a:t>
            </a:r>
          </a:p>
          <a:p>
            <a:endParaRPr lang="id-ID" dirty="0" smtClean="0"/>
          </a:p>
          <a:p>
            <a:endParaRPr lang="id-ID" dirty="0" smtClean="0"/>
          </a:p>
          <a:p>
            <a:endParaRPr lang="en-US" dirty="0"/>
          </a:p>
        </p:txBody>
      </p:sp>
    </p:spTree>
    <p:extLst>
      <p:ext uri="{BB962C8B-B14F-4D97-AF65-F5344CB8AC3E}">
        <p14:creationId xmlns:p14="http://schemas.microsoft.com/office/powerpoint/2010/main" val="2457328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of presentation</a:t>
            </a:r>
            <a:endParaRPr lang="en-US" dirty="0"/>
          </a:p>
        </p:txBody>
      </p:sp>
      <p:sp>
        <p:nvSpPr>
          <p:cNvPr id="3" name="Subtitle 2"/>
          <p:cNvSpPr>
            <a:spLocks noGrp="1"/>
          </p:cNvSpPr>
          <p:nvPr>
            <p:ph type="subTitle" idx="1"/>
          </p:nvPr>
        </p:nvSpPr>
        <p:spPr/>
        <p:txBody>
          <a:bodyPr/>
          <a:lstStyle/>
          <a:p>
            <a:r>
              <a:rPr lang="en-US" dirty="0" smtClean="0"/>
              <a:t>Lim Hendra</a:t>
            </a:r>
            <a:endParaRPr lang="en-US" dirty="0"/>
          </a:p>
        </p:txBody>
      </p:sp>
    </p:spTree>
    <p:extLst>
      <p:ext uri="{BB962C8B-B14F-4D97-AF65-F5344CB8AC3E}">
        <p14:creationId xmlns:p14="http://schemas.microsoft.com/office/powerpoint/2010/main" val="28729192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err="1" smtClean="0"/>
              <a:t>Evaluasi</a:t>
            </a:r>
            <a:r>
              <a:rPr lang="en-US" dirty="0" smtClean="0"/>
              <a:t> </a:t>
            </a:r>
            <a:r>
              <a:rPr lang="en-US" dirty="0" err="1" smtClean="0"/>
              <a:t>pembelajaran</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Evaluasi</a:t>
            </a:r>
            <a:r>
              <a:rPr lang="en-US" dirty="0" smtClean="0"/>
              <a:t> </a:t>
            </a:r>
            <a:r>
              <a:rPr lang="en-US" dirty="0" err="1" smtClean="0"/>
              <a:t>pembelajaran</a:t>
            </a:r>
            <a:r>
              <a:rPr lang="en-US" dirty="0" smtClean="0"/>
              <a:t> </a:t>
            </a:r>
            <a:r>
              <a:rPr lang="en-US" dirty="0" err="1" smtClean="0"/>
              <a:t>terdiri</a:t>
            </a:r>
            <a:r>
              <a:rPr lang="en-US" dirty="0" smtClean="0"/>
              <a:t> </a:t>
            </a:r>
            <a:r>
              <a:rPr lang="en-US" dirty="0" err="1" smtClean="0"/>
              <a:t>dari</a:t>
            </a:r>
            <a:r>
              <a:rPr lang="en-US" dirty="0" smtClean="0"/>
              <a:t> </a:t>
            </a:r>
            <a:r>
              <a:rPr lang="en-US" dirty="0" err="1" smtClean="0"/>
              <a:t>beberapa</a:t>
            </a:r>
            <a:r>
              <a:rPr lang="en-US" dirty="0" smtClean="0"/>
              <a:t> </a:t>
            </a:r>
            <a:r>
              <a:rPr lang="en-US" dirty="0" err="1" smtClean="0"/>
              <a:t>komponen</a:t>
            </a:r>
            <a:r>
              <a:rPr lang="en-US" dirty="0" smtClean="0"/>
              <a:t>:</a:t>
            </a:r>
          </a:p>
          <a:p>
            <a:pPr marL="514350" indent="-514350">
              <a:buAutoNum type="alphaLcPeriod"/>
            </a:pPr>
            <a:r>
              <a:rPr lang="en-US" dirty="0" err="1" smtClean="0"/>
              <a:t>Partisipasi</a:t>
            </a:r>
            <a:r>
              <a:rPr lang="en-US" dirty="0" smtClean="0"/>
              <a:t>					</a:t>
            </a:r>
            <a:r>
              <a:rPr lang="id-ID" dirty="0" smtClean="0">
                <a:solidFill>
                  <a:srgbClr val="FF0000"/>
                </a:solidFill>
              </a:rPr>
              <a:t>10</a:t>
            </a:r>
            <a:r>
              <a:rPr lang="en-US" dirty="0" smtClean="0">
                <a:solidFill>
                  <a:srgbClr val="FF0000"/>
                </a:solidFill>
              </a:rPr>
              <a:t>%</a:t>
            </a:r>
          </a:p>
          <a:p>
            <a:pPr marL="514350" indent="-514350">
              <a:buAutoNum type="alphaLcPeriod"/>
            </a:pPr>
            <a:r>
              <a:rPr lang="en-US" dirty="0" err="1" smtClean="0"/>
              <a:t>Penulisan</a:t>
            </a:r>
            <a:r>
              <a:rPr lang="en-US" dirty="0" smtClean="0"/>
              <a:t> </a:t>
            </a:r>
            <a:r>
              <a:rPr lang="en-US" dirty="0" err="1" smtClean="0"/>
              <a:t>dan</a:t>
            </a:r>
            <a:r>
              <a:rPr lang="en-US" dirty="0" smtClean="0"/>
              <a:t> </a:t>
            </a:r>
            <a:r>
              <a:rPr lang="en-US" dirty="0" err="1" smtClean="0"/>
              <a:t>penyajian</a:t>
            </a:r>
            <a:r>
              <a:rPr lang="en-US" dirty="0" smtClean="0"/>
              <a:t> </a:t>
            </a:r>
            <a:r>
              <a:rPr lang="en-US" dirty="0" err="1" smtClean="0"/>
              <a:t>makalah</a:t>
            </a:r>
            <a:r>
              <a:rPr lang="en-US" dirty="0" smtClean="0"/>
              <a:t>		</a:t>
            </a:r>
            <a:r>
              <a:rPr lang="id-ID" dirty="0" smtClean="0"/>
              <a:t>20</a:t>
            </a:r>
            <a:r>
              <a:rPr lang="en-US" dirty="0" smtClean="0"/>
              <a:t>%</a:t>
            </a:r>
          </a:p>
          <a:p>
            <a:pPr marL="514350" indent="-514350">
              <a:buAutoNum type="alphaLcPeriod"/>
            </a:pPr>
            <a:r>
              <a:rPr lang="en-US" dirty="0" smtClean="0"/>
              <a:t>UTS						</a:t>
            </a:r>
            <a:r>
              <a:rPr lang="id-ID" dirty="0" smtClean="0"/>
              <a:t>25</a:t>
            </a:r>
            <a:r>
              <a:rPr lang="en-US" dirty="0" smtClean="0"/>
              <a:t>%</a:t>
            </a:r>
          </a:p>
          <a:p>
            <a:pPr marL="514350" indent="-514350">
              <a:buAutoNum type="alphaLcPeriod"/>
            </a:pPr>
            <a:r>
              <a:rPr lang="en-US" dirty="0" smtClean="0"/>
              <a:t>UAS						</a:t>
            </a:r>
            <a:r>
              <a:rPr lang="id-ID" dirty="0" smtClean="0"/>
              <a:t>35</a:t>
            </a:r>
            <a:r>
              <a:rPr lang="en-US" dirty="0" smtClean="0"/>
              <a:t>%</a:t>
            </a:r>
          </a:p>
          <a:p>
            <a:pPr marL="514350" indent="-514350">
              <a:buAutoNum type="alphaLcPeriod"/>
            </a:pPr>
            <a:r>
              <a:rPr lang="en-US" dirty="0" err="1" smtClean="0"/>
              <a:t>Kuis</a:t>
            </a:r>
            <a:r>
              <a:rPr lang="en-US" dirty="0" smtClean="0"/>
              <a:t> 						</a:t>
            </a:r>
            <a:r>
              <a:rPr lang="id-ID" smtClean="0">
                <a:solidFill>
                  <a:srgbClr val="FF0000"/>
                </a:solidFill>
              </a:rPr>
              <a:t>10</a:t>
            </a:r>
            <a:r>
              <a:rPr lang="en-US"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4405909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id-ID" dirty="0" smtClean="0"/>
              <a:t>Preview audit &amp; siklus audit</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1143000"/>
            <a:ext cx="4867275" cy="497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42762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r>
              <a:rPr lang="id-ID" sz="2700" dirty="0" smtClean="0"/>
              <a:t>TUJUAN DARI PEMBELAJARAN BAB INI</a:t>
            </a:r>
            <a:endParaRPr lang="en-US" sz="2700" dirty="0"/>
          </a:p>
        </p:txBody>
      </p:sp>
      <p:sp>
        <p:nvSpPr>
          <p:cNvPr id="3" name="Content Placeholder 2"/>
          <p:cNvSpPr>
            <a:spLocks noGrp="1"/>
          </p:cNvSpPr>
          <p:nvPr>
            <p:ph idx="1"/>
          </p:nvPr>
        </p:nvSpPr>
        <p:spPr>
          <a:xfrm>
            <a:off x="457200" y="990600"/>
            <a:ext cx="7239000" cy="5465136"/>
          </a:xfrm>
        </p:spPr>
        <p:txBody>
          <a:bodyPr>
            <a:normAutofit fontScale="85000" lnSpcReduction="20000"/>
          </a:bodyPr>
          <a:lstStyle/>
          <a:p>
            <a:r>
              <a:rPr lang="id-ID" dirty="0" smtClean="0"/>
              <a:t>Mengidentifikasi akun dan pengelompokan transaksi di dalam siklus penjualan dan penagihan </a:t>
            </a:r>
          </a:p>
          <a:p>
            <a:r>
              <a:rPr lang="id-ID" dirty="0" smtClean="0"/>
              <a:t>Menguraikan fungsi bisnis dan dokumen yang terkait di dalam siklus penjualan dan penagihan </a:t>
            </a:r>
          </a:p>
          <a:p>
            <a:r>
              <a:rPr lang="id-ID" dirty="0" smtClean="0"/>
              <a:t>Memahami bagaimana aktivitas e-commerce mempengaruhi siklus penjualan dan penagihan</a:t>
            </a:r>
          </a:p>
          <a:p>
            <a:r>
              <a:rPr lang="id-ID" dirty="0" smtClean="0"/>
              <a:t>Memahami pengawasan internal, mendesain dan melaksanakan tes pengawasan dan tes substantif transaksi penjualan </a:t>
            </a:r>
          </a:p>
          <a:p>
            <a:r>
              <a:rPr lang="id-ID" dirty="0" smtClean="0"/>
              <a:t>Menerapkan metodologi pengawasan terhadap transaksi penjualan sampai ke pengawasan terhadap retur penjualan dan potongan penjualan </a:t>
            </a:r>
          </a:p>
          <a:p>
            <a:r>
              <a:rPr lang="id-ID" dirty="0" smtClean="0"/>
              <a:t>Memahami pengawasan internal, mendesain dan melaksanakan tes pengawasan dan tes substantif transaksi penerimaan tunai</a:t>
            </a:r>
          </a:p>
          <a:p>
            <a:r>
              <a:rPr lang="id-ID" dirty="0" smtClean="0"/>
              <a:t>Menerapkan metodologi untuk pengawasan terhadap siklus penagihan dan penjualan hingga penghapusan piutang yang tidak tertagih.</a:t>
            </a:r>
            <a:endParaRPr lang="en-US" dirty="0"/>
          </a:p>
        </p:txBody>
      </p:sp>
    </p:spTree>
    <p:extLst>
      <p:ext uri="{BB962C8B-B14F-4D97-AF65-F5344CB8AC3E}">
        <p14:creationId xmlns:p14="http://schemas.microsoft.com/office/powerpoint/2010/main" val="10787841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Bab 13 – Audit siklus penjualan &amp; penagihan (revenue cycle)</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4203098088"/>
              </p:ext>
            </p:extLst>
          </p:nvPr>
        </p:nvGraphicFramePr>
        <p:xfrm>
          <a:off x="609600" y="1609725"/>
          <a:ext cx="6934200" cy="4846638"/>
        </p:xfrm>
        <a:graphic>
          <a:graphicData uri="http://schemas.openxmlformats.org/presentationml/2006/ole">
            <mc:AlternateContent xmlns:mc="http://schemas.openxmlformats.org/markup-compatibility/2006">
              <mc:Choice xmlns:v="urn:schemas-microsoft-com:vml" Requires="v">
                <p:oleObj spid="_x0000_s2107" name="Worksheet" r:id="rId4" imgW="5791014" imgH="4048164" progId="Excel.Sheet.12">
                  <p:embed/>
                </p:oleObj>
              </mc:Choice>
              <mc:Fallback>
                <p:oleObj name="Worksheet" r:id="rId4" imgW="5791014" imgH="4048164" progId="Excel.Sheet.12">
                  <p:embed/>
                  <p:pic>
                    <p:nvPicPr>
                      <p:cNvPr id="0" name=""/>
                      <p:cNvPicPr/>
                      <p:nvPr/>
                    </p:nvPicPr>
                    <p:blipFill>
                      <a:blip r:embed="rId5"/>
                      <a:stretch>
                        <a:fillRect/>
                      </a:stretch>
                    </p:blipFill>
                    <p:spPr>
                      <a:xfrm>
                        <a:off x="609600" y="1609725"/>
                        <a:ext cx="6934200" cy="4846638"/>
                      </a:xfrm>
                      <a:prstGeom prst="rect">
                        <a:avLst/>
                      </a:prstGeom>
                    </p:spPr>
                  </p:pic>
                </p:oleObj>
              </mc:Fallback>
            </mc:AlternateContent>
          </a:graphicData>
        </a:graphic>
      </p:graphicFrame>
      <p:sp>
        <p:nvSpPr>
          <p:cNvPr id="5" name="Rectangular Callout 4"/>
          <p:cNvSpPr/>
          <p:nvPr/>
        </p:nvSpPr>
        <p:spPr>
          <a:xfrm>
            <a:off x="7543800" y="1143000"/>
            <a:ext cx="1295400" cy="1143000"/>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rgbClr val="FF0000"/>
                </a:solidFill>
              </a:rPr>
              <a:t>Identifikasi rekening &amp; penggolongan transaksi penjualan</a:t>
            </a:r>
            <a:endParaRPr lang="en-US" sz="1200" dirty="0">
              <a:solidFill>
                <a:srgbClr val="FF0000"/>
              </a:solidFill>
            </a:endParaRPr>
          </a:p>
        </p:txBody>
      </p:sp>
    </p:spTree>
    <p:extLst>
      <p:ext uri="{BB962C8B-B14F-4D97-AF65-F5344CB8AC3E}">
        <p14:creationId xmlns:p14="http://schemas.microsoft.com/office/powerpoint/2010/main" val="15824832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a:bodyPr>
          <a:lstStyle/>
          <a:p>
            <a:r>
              <a:rPr lang="en-US" sz="1800" dirty="0"/>
              <a:t>PENGGOLONGAN TRANSAKSI DALAM SIKLUS PENJUALAN </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000901037"/>
              </p:ext>
            </p:extLst>
          </p:nvPr>
        </p:nvGraphicFramePr>
        <p:xfrm>
          <a:off x="457200" y="1047750"/>
          <a:ext cx="7239000" cy="5286375"/>
        </p:xfrm>
        <a:graphic>
          <a:graphicData uri="http://schemas.openxmlformats.org/presentationml/2006/ole">
            <mc:AlternateContent xmlns:mc="http://schemas.openxmlformats.org/markup-compatibility/2006">
              <mc:Choice xmlns:v="urn:schemas-microsoft-com:vml" Requires="v">
                <p:oleObj spid="_x0000_s3130" name="Worksheet" r:id="rId4" imgW="6039026" imgH="4410141" progId="Excel.Sheet.12">
                  <p:embed/>
                </p:oleObj>
              </mc:Choice>
              <mc:Fallback>
                <p:oleObj name="Worksheet" r:id="rId4" imgW="6039026" imgH="4410141" progId="Excel.Sheet.12">
                  <p:embed/>
                  <p:pic>
                    <p:nvPicPr>
                      <p:cNvPr id="0" name=""/>
                      <p:cNvPicPr/>
                      <p:nvPr/>
                    </p:nvPicPr>
                    <p:blipFill>
                      <a:blip r:embed="rId5"/>
                      <a:stretch>
                        <a:fillRect/>
                      </a:stretch>
                    </p:blipFill>
                    <p:spPr>
                      <a:xfrm>
                        <a:off x="457200" y="1047750"/>
                        <a:ext cx="7239000" cy="5286375"/>
                      </a:xfrm>
                      <a:prstGeom prst="rect">
                        <a:avLst/>
                      </a:prstGeom>
                    </p:spPr>
                  </p:pic>
                </p:oleObj>
              </mc:Fallback>
            </mc:AlternateContent>
          </a:graphicData>
        </a:graphic>
      </p:graphicFrame>
      <p:sp>
        <p:nvSpPr>
          <p:cNvPr id="6" name="Rectangular Callout 5"/>
          <p:cNvSpPr/>
          <p:nvPr/>
        </p:nvSpPr>
        <p:spPr>
          <a:xfrm>
            <a:off x="7810500" y="838200"/>
            <a:ext cx="1295400" cy="1143000"/>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rgbClr val="FF0000"/>
                </a:solidFill>
              </a:rPr>
              <a:t>Uraian fungsi bisnis &amp; dokumen terkait penjualan &amp; penagihan </a:t>
            </a:r>
            <a:endParaRPr lang="en-US" sz="1200" dirty="0">
              <a:solidFill>
                <a:srgbClr val="FF0000"/>
              </a:solidFill>
            </a:endParaRPr>
          </a:p>
        </p:txBody>
      </p:sp>
    </p:spTree>
    <p:extLst>
      <p:ext uri="{BB962C8B-B14F-4D97-AF65-F5344CB8AC3E}">
        <p14:creationId xmlns:p14="http://schemas.microsoft.com/office/powerpoint/2010/main" val="26624338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id-ID" dirty="0" smtClean="0"/>
              <a:t>Penjualan e-commerce</a:t>
            </a:r>
            <a:endParaRPr lang="en-US" dirty="0"/>
          </a:p>
        </p:txBody>
      </p:sp>
      <p:sp>
        <p:nvSpPr>
          <p:cNvPr id="6" name="Rectangle 5"/>
          <p:cNvSpPr/>
          <p:nvPr/>
        </p:nvSpPr>
        <p:spPr>
          <a:xfrm>
            <a:off x="533400" y="1219200"/>
            <a:ext cx="7086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Penjualan e-commerce = Penjualan tradisional/manual</a:t>
            </a:r>
            <a:endParaRPr lang="en-US" dirty="0"/>
          </a:p>
        </p:txBody>
      </p:sp>
      <p:sp>
        <p:nvSpPr>
          <p:cNvPr id="7" name="Rectangle 6"/>
          <p:cNvSpPr/>
          <p:nvPr/>
        </p:nvSpPr>
        <p:spPr>
          <a:xfrm>
            <a:off x="533400" y="2667000"/>
            <a:ext cx="7086600" cy="2895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0000"/>
                </a:solidFill>
              </a:rPr>
              <a:t>Auditor harus mampu memahami kunci desain dan operasional pengawasan internal yang ada pada e-commerce.</a:t>
            </a:r>
          </a:p>
          <a:p>
            <a:pPr algn="ctr"/>
            <a:endParaRPr lang="id-ID" dirty="0">
              <a:solidFill>
                <a:srgbClr val="FF0000"/>
              </a:solidFill>
            </a:endParaRPr>
          </a:p>
          <a:p>
            <a:pPr algn="ctr"/>
            <a:r>
              <a:rPr lang="id-ID" dirty="0" smtClean="0">
                <a:solidFill>
                  <a:srgbClr val="FF0000"/>
                </a:solidFill>
              </a:rPr>
              <a:t>Bukti untuk aktivitas e-commerce berupa formulir isian elektronik.</a:t>
            </a:r>
          </a:p>
          <a:p>
            <a:pPr algn="ctr"/>
            <a:endParaRPr lang="id-ID" dirty="0">
              <a:solidFill>
                <a:srgbClr val="FF0000"/>
              </a:solidFill>
            </a:endParaRPr>
          </a:p>
          <a:p>
            <a:pPr algn="ctr"/>
            <a:r>
              <a:rPr lang="id-ID" dirty="0" smtClean="0">
                <a:solidFill>
                  <a:srgbClr val="FF0000"/>
                </a:solidFill>
              </a:rPr>
              <a:t>Modifikasi Tes pengendalian (</a:t>
            </a:r>
            <a:r>
              <a:rPr lang="id-ID" i="1" dirty="0" smtClean="0">
                <a:solidFill>
                  <a:srgbClr val="FF0000"/>
                </a:solidFill>
              </a:rPr>
              <a:t>test of control</a:t>
            </a:r>
            <a:r>
              <a:rPr lang="id-ID" dirty="0" smtClean="0">
                <a:solidFill>
                  <a:srgbClr val="FF0000"/>
                </a:solidFill>
              </a:rPr>
              <a:t>) dan tes substantif (</a:t>
            </a:r>
            <a:r>
              <a:rPr lang="id-ID" i="1" dirty="0" smtClean="0">
                <a:solidFill>
                  <a:srgbClr val="FF0000"/>
                </a:solidFill>
              </a:rPr>
              <a:t>substantive testing</a:t>
            </a:r>
            <a:r>
              <a:rPr lang="id-ID" dirty="0" smtClean="0">
                <a:solidFill>
                  <a:srgbClr val="FF0000"/>
                </a:solidFill>
              </a:rPr>
              <a:t>) agar bukti dalam bentuk formulir elektronik memungkinkan untuk dilakukan pengujian.</a:t>
            </a:r>
            <a:endParaRPr lang="en-US" dirty="0">
              <a:solidFill>
                <a:srgbClr val="FF0000"/>
              </a:solidFill>
            </a:endParaRPr>
          </a:p>
        </p:txBody>
      </p:sp>
      <p:cxnSp>
        <p:nvCxnSpPr>
          <p:cNvPr id="9" name="Straight Arrow Connector 8"/>
          <p:cNvCxnSpPr/>
          <p:nvPr/>
        </p:nvCxnSpPr>
        <p:spPr>
          <a:xfrm>
            <a:off x="4076700" y="2209800"/>
            <a:ext cx="0" cy="304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0" name="Rectangular Callout 9"/>
          <p:cNvSpPr/>
          <p:nvPr/>
        </p:nvSpPr>
        <p:spPr>
          <a:xfrm>
            <a:off x="7810500" y="838200"/>
            <a:ext cx="1295400" cy="1143000"/>
          </a:xfrm>
          <a:prstGeom prst="wedgeRect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rgbClr val="FF0000"/>
                </a:solidFill>
              </a:rPr>
              <a:t>Memahami aktivitas e-commerce siklus penjualan &amp; penagihan  </a:t>
            </a:r>
            <a:endParaRPr lang="en-US" sz="1200" dirty="0">
              <a:solidFill>
                <a:srgbClr val="FF0000"/>
              </a:solidFill>
            </a:endParaRPr>
          </a:p>
        </p:txBody>
      </p:sp>
    </p:spTree>
    <p:extLst>
      <p:ext uri="{BB962C8B-B14F-4D97-AF65-F5344CB8AC3E}">
        <p14:creationId xmlns:p14="http://schemas.microsoft.com/office/powerpoint/2010/main" val="37383321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TotalTime>
  <Words>2759</Words>
  <Application>Microsoft Office PowerPoint</Application>
  <PresentationFormat>On-screen Show (4:3)</PresentationFormat>
  <Paragraphs>408</Paragraphs>
  <Slides>39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5" baseType="lpstr">
      <vt:lpstr>Calibri</vt:lpstr>
      <vt:lpstr>Trebuchet MS</vt:lpstr>
      <vt:lpstr>Wingdings</vt:lpstr>
      <vt:lpstr>Wingdings 2</vt:lpstr>
      <vt:lpstr>Opulent</vt:lpstr>
      <vt:lpstr>Worksheet</vt:lpstr>
      <vt:lpstr>Auditing ii Audit for revenue cycle </vt:lpstr>
      <vt:lpstr>Introduction </vt:lpstr>
      <vt:lpstr>SILABUS MATA AJAR</vt:lpstr>
      <vt:lpstr>Evaluasi pembelajaran </vt:lpstr>
      <vt:lpstr>Preview audit &amp; siklus audit</vt:lpstr>
      <vt:lpstr>TUJUAN DARI PEMBELAJARAN BAB INI</vt:lpstr>
      <vt:lpstr>Bab 13 – Audit siklus penjualan &amp; penagihan (revenue cycle)</vt:lpstr>
      <vt:lpstr>PENGGOLONGAN TRANSAKSI DALAM SIKLUS PENJUALAN </vt:lpstr>
      <vt:lpstr>Penjualan e-commerce</vt:lpstr>
      <vt:lpstr>Metodologi untuk mendesain tes pengendalian (ToC) dan tes substantif (substantif testing) transaksi penjualan</vt:lpstr>
      <vt:lpstr>Proses prosedur penjualan </vt:lpstr>
      <vt:lpstr>Proses prosedur penjualan - Lanjutan</vt:lpstr>
      <vt:lpstr>Pemahaman proses &amp; prosedur penjualan</vt:lpstr>
      <vt:lpstr>Asersi, Internal control, Test of control, weakness &amp; subtantif testing transactions</vt:lpstr>
      <vt:lpstr>Asersi, Internal control, Test of control, weakness &amp; subtantif testing transactions</vt:lpstr>
      <vt:lpstr>Asersi, Internal control, Test of control, weakness &amp; subtantif testing transactions</vt:lpstr>
      <vt:lpstr>ARAH PENGUJIAN</vt:lpstr>
      <vt:lpstr>Metodologi Retur penjualan dan penukaran barang</vt:lpstr>
      <vt:lpstr>Desain tes pengawasan dan tes substantif transaksi penerimaan uang tunai</vt:lpstr>
      <vt:lpstr>Matrik risiko pengawasan penerimaan kas</vt:lpstr>
      <vt:lpstr>Sasaran audit (audit objectives)</vt:lpstr>
      <vt:lpstr>Transactiion related audit objectives, key existing controls, toc, deficiencies and substantive testing of trancation for cash receipt</vt:lpstr>
      <vt:lpstr>Transactiion related audit objectives, key existing controls, toc, deficiencies and substantive testing of trancation for cash receipt</vt:lpstr>
      <vt:lpstr>Transactiion related audit objectives, key existing controls, toc, deficiencies and substantive testing of trancation for cash receipt</vt:lpstr>
      <vt:lpstr>Substantive testing procedures</vt:lpstr>
      <vt:lpstr>Substantive testing procedures</vt:lpstr>
      <vt:lpstr>Audit piutang tak tertagih</vt:lpstr>
      <vt:lpstr>Pengaruh hasil tes pengawasan dan tes subtantif transaksi</vt:lpstr>
      <vt:lpstr>Tipe pengujian audit untuk siklus penjualan dan penerimaan kas adalah sebagai berikut:</vt:lpstr>
      <vt:lpstr>Ringkasan </vt:lpstr>
      <vt:lpstr>Review akuntansi pendapatan (PSAK 72)</vt:lpstr>
      <vt:lpstr>Review akuntansi pendapatan (PSAK 72)</vt:lpstr>
      <vt:lpstr>Review akuntansi pendapatan (PSAK 72)</vt:lpstr>
      <vt:lpstr>Review akuntansi pendapatan (PSAK 72)</vt:lpstr>
      <vt:lpstr>Review akuntansi pendapatan (PSAK 72)</vt:lpstr>
      <vt:lpstr>Review akuntansi pendapatan (PSAK 72)</vt:lpstr>
      <vt:lpstr>KUIS PERTEMUAN PERTAMA</vt:lpstr>
      <vt:lpstr>KUIS PERTEMUAN PERTAMA</vt:lpstr>
      <vt:lpstr>End of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pelaporan keuangan</dc:title>
  <dc:creator>admin</dc:creator>
  <cp:lastModifiedBy>User</cp:lastModifiedBy>
  <cp:revision>144</cp:revision>
  <cp:lastPrinted>2015-03-12T06:20:07Z</cp:lastPrinted>
  <dcterms:created xsi:type="dcterms:W3CDTF">2013-12-05T23:08:22Z</dcterms:created>
  <dcterms:modified xsi:type="dcterms:W3CDTF">2022-02-14T12:04:10Z</dcterms:modified>
</cp:coreProperties>
</file>